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43" Type="http://schemas.openxmlformats.org/officeDocument/2006/relationships/slide" Target="slides/slide38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f811bf06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f811bf06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43da56f434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43da56f434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43da56f434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43da56f434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43da56f434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43da56f434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43da56f434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43da56f434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43da56f434_0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43da56f434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43da56f434_0_1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43da56f434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43da56f434_0_2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43da56f434_0_2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43da56f434_0_2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43da56f434_0_2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43da56f434_0_2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43da56f434_0_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43da56f434_0_2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43da56f434_0_2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43da56f43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43da56f43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43da56f434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Google Shape;269;g43da56f434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43da56f434_0_1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43da56f434_0_1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43da56f434_0_2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43da56f434_0_2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43da56f434_0_2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43da56f434_0_2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43da56f434_0_2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Google Shape;336;g43da56f434_0_2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43da56f434_0_2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" name="Google Shape;343;g43da56f434_0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43da56f434_0_2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g43da56f434_0_2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43da56f434_0_2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43da56f434_0_2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43da56f434_0_2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4" name="Google Shape;364;g43da56f434_0_2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g43da56f434_0_2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1" name="Google Shape;371;g43da56f434_0_2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43da56f434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43da56f434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g43da56f434_0_2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8" name="Google Shape;378;g43da56f434_0_2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43da56f434_0_3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" name="Google Shape;386;g43da56f434_0_3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g43da56f434_0_3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5" name="Google Shape;405;g43da56f434_0_3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43da56f434_0_3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2" name="Google Shape;412;g43da56f434_0_3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43da56f434_0_3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" name="Google Shape;419;g43da56f434_0_3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g43bc6452e1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6" name="Google Shape;426;g43bc6452e1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g43da56f434_0_3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3" name="Google Shape;433;g43da56f434_0_3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43da56f434_0_3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1" name="Google Shape;441;g43da56f434_0_3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g43da56f434_0_3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8" name="Google Shape;448;g43da56f434_0_3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43da56f434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43da56f434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43da56f434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43da56f434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43da56f434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43da56f434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43da56f434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43da56f434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43da56f434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43da56f434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43da56f434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43da56f434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2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3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Classical Planning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 Touretzky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400"/>
              <a:t>Read R&amp;N Chapter 10</a:t>
            </a:r>
            <a:endParaRPr i="1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deal with time</a:t>
            </a:r>
            <a:endParaRPr/>
          </a:p>
        </p:txBody>
      </p:sp>
      <p:sp>
        <p:nvSpPr>
          <p:cNvPr id="117" name="Google Shape;117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Propositional representation:</a:t>
            </a:r>
            <a:br>
              <a:rPr lang="en"/>
            </a:br>
            <a:r>
              <a:rPr lang="en"/>
              <a:t>	</a:t>
            </a:r>
            <a:r>
              <a:rPr lang="en"/>
              <a:t>p</a:t>
            </a:r>
            <a:r>
              <a:rPr lang="en"/>
              <a:t>kga_at_london_t</a:t>
            </a:r>
            <a:r>
              <a:rPr baseline="-25000" lang="en"/>
              <a:t>0</a:t>
            </a:r>
            <a:br>
              <a:rPr baseline="-25000" lang="en"/>
            </a:br>
            <a:r>
              <a:rPr lang="en"/>
              <a:t>	pkga_at_london_t</a:t>
            </a:r>
            <a:r>
              <a:rPr baseline="-25000" lang="en"/>
              <a:t>1</a:t>
            </a:r>
            <a:br>
              <a:rPr baseline="-25000" lang="en"/>
            </a:br>
            <a:r>
              <a:rPr lang="en"/>
              <a:t>	pkga_at_london_t</a:t>
            </a:r>
            <a:r>
              <a:rPr baseline="-25000" lang="en"/>
              <a:t>2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Use FOL predicates with an explicit time argument:</a:t>
            </a:r>
            <a:br>
              <a:rPr lang="en"/>
            </a:br>
            <a:r>
              <a:rPr lang="en"/>
              <a:t>	At(pkgA, london, t)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Situation representation: a situation = set of sentences true at time t:</a:t>
            </a:r>
            <a:br>
              <a:rPr lang="en"/>
            </a:br>
            <a:r>
              <a:rPr lang="en"/>
              <a:t>	At(pkgA, london)</a:t>
            </a:r>
            <a:endParaRPr/>
          </a:p>
        </p:txBody>
      </p:sp>
      <p:sp>
        <p:nvSpPr>
          <p:cNvPr id="118" name="Google Shape;11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frame problem in FOL</a:t>
            </a:r>
            <a:endParaRPr/>
          </a:p>
        </p:txBody>
      </p:sp>
      <p:sp>
        <p:nvSpPr>
          <p:cNvPr id="124" name="Google Shape;124;p23"/>
          <p:cNvSpPr txBox="1"/>
          <p:nvPr>
            <p:ph idx="1" type="body"/>
          </p:nvPr>
        </p:nvSpPr>
        <p:spPr>
          <a:xfrm>
            <a:off x="311700" y="1132275"/>
            <a:ext cx="8520600" cy="384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 everything true at time </a:t>
            </a:r>
            <a:r>
              <a:rPr i="1" lang="en"/>
              <a:t>t</a:t>
            </a:r>
            <a:r>
              <a:rPr lang="en"/>
              <a:t> is true at time </a:t>
            </a:r>
            <a:r>
              <a:rPr i="1" lang="en"/>
              <a:t>t</a:t>
            </a:r>
            <a:r>
              <a:rPr lang="en"/>
              <a:t>+1.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How do we know which facts persist?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When using a FOL representation, </a:t>
            </a:r>
            <a:r>
              <a:rPr b="1" lang="en"/>
              <a:t>frame axioms</a:t>
            </a:r>
            <a:r>
              <a:rPr lang="en"/>
              <a:t> tell us what facts are preserved by actions.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∀x,y,c,t  At(x, c, t)</a:t>
            </a:r>
            <a:r>
              <a:rPr lang="en"/>
              <a:t> ∧ x≠y</a:t>
            </a:r>
            <a:r>
              <a:rPr lang="en"/>
              <a:t> ∧ LOAD(y,t) ⇒ At(x, c, t+1)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∀x,y,c,t  At(x, c, t) ∧ UNLOAD(y,t) ⇒ At(x, c, t+1)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∀x,c,d,t  At(x, c, t) ∧ x≠rocket ∧ FLY(d,t) ⇒ At(x, c, t+1)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Explicit add and delete lists eliminate the need for frame axioms.</a:t>
            </a:r>
            <a:endParaRPr/>
          </a:p>
        </p:txBody>
      </p:sp>
      <p:sp>
        <p:nvSpPr>
          <p:cNvPr id="125" name="Google Shape;125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Forward state-space search</a:t>
            </a:r>
            <a:endParaRPr/>
          </a:p>
        </p:txBody>
      </p:sp>
      <p:sp>
        <p:nvSpPr>
          <p:cNvPr id="131" name="Google Shape;131;p24"/>
          <p:cNvSpPr txBox="1"/>
          <p:nvPr>
            <p:ph idx="1" type="body"/>
          </p:nvPr>
        </p:nvSpPr>
        <p:spPr>
          <a:xfrm>
            <a:off x="311700" y="1152475"/>
            <a:ext cx="8520600" cy="390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Try everything you can, and see if you reach a goal state.</a:t>
            </a:r>
            <a:endParaRPr/>
          </a:p>
        </p:txBody>
      </p:sp>
      <p:sp>
        <p:nvSpPr>
          <p:cNvPr id="132" name="Google Shape;132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3" name="Google Shape;133;p24"/>
          <p:cNvSpPr txBox="1"/>
          <p:nvPr/>
        </p:nvSpPr>
        <p:spPr>
          <a:xfrm>
            <a:off x="1491925" y="2041025"/>
            <a:ext cx="1283400" cy="451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FLY(london)</a:t>
            </a:r>
            <a:endParaRPr/>
          </a:p>
        </p:txBody>
      </p:sp>
      <p:sp>
        <p:nvSpPr>
          <p:cNvPr id="134" name="Google Shape;134;p24"/>
          <p:cNvSpPr txBox="1"/>
          <p:nvPr/>
        </p:nvSpPr>
        <p:spPr>
          <a:xfrm>
            <a:off x="1491925" y="2574425"/>
            <a:ext cx="1283400" cy="451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FLY(paris)</a:t>
            </a:r>
            <a:endParaRPr/>
          </a:p>
        </p:txBody>
      </p:sp>
      <p:sp>
        <p:nvSpPr>
          <p:cNvPr id="135" name="Google Shape;135;p24"/>
          <p:cNvSpPr txBox="1"/>
          <p:nvPr/>
        </p:nvSpPr>
        <p:spPr>
          <a:xfrm>
            <a:off x="1491925" y="3107825"/>
            <a:ext cx="1283400" cy="451200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LOAD</a:t>
            </a:r>
            <a:r>
              <a:rPr lang="en"/>
              <a:t>(pkgA)</a:t>
            </a:r>
            <a:endParaRPr/>
          </a:p>
        </p:txBody>
      </p:sp>
      <p:sp>
        <p:nvSpPr>
          <p:cNvPr id="136" name="Google Shape;136;p24"/>
          <p:cNvSpPr txBox="1"/>
          <p:nvPr/>
        </p:nvSpPr>
        <p:spPr>
          <a:xfrm>
            <a:off x="3396925" y="2041025"/>
            <a:ext cx="1283400" cy="451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FLY(london)</a:t>
            </a:r>
            <a:endParaRPr/>
          </a:p>
        </p:txBody>
      </p:sp>
      <p:sp>
        <p:nvSpPr>
          <p:cNvPr id="137" name="Google Shape;137;p24"/>
          <p:cNvSpPr txBox="1"/>
          <p:nvPr/>
        </p:nvSpPr>
        <p:spPr>
          <a:xfrm>
            <a:off x="3396925" y="2574425"/>
            <a:ext cx="1283400" cy="451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FLY(paris)</a:t>
            </a:r>
            <a:endParaRPr/>
          </a:p>
        </p:txBody>
      </p:sp>
      <p:sp>
        <p:nvSpPr>
          <p:cNvPr id="138" name="Google Shape;138;p24"/>
          <p:cNvSpPr txBox="1"/>
          <p:nvPr/>
        </p:nvSpPr>
        <p:spPr>
          <a:xfrm>
            <a:off x="3396925" y="3107825"/>
            <a:ext cx="1283400" cy="451200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LOAD(pkgB)</a:t>
            </a:r>
            <a:endParaRPr/>
          </a:p>
        </p:txBody>
      </p:sp>
      <p:sp>
        <p:nvSpPr>
          <p:cNvPr id="139" name="Google Shape;139;p24"/>
          <p:cNvSpPr txBox="1"/>
          <p:nvPr/>
        </p:nvSpPr>
        <p:spPr>
          <a:xfrm>
            <a:off x="3396925" y="3641225"/>
            <a:ext cx="1503900" cy="451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</a:t>
            </a:r>
            <a:r>
              <a:rPr lang="en"/>
              <a:t>LOAD(pkgA)</a:t>
            </a:r>
            <a:endParaRPr/>
          </a:p>
        </p:txBody>
      </p:sp>
      <p:cxnSp>
        <p:nvCxnSpPr>
          <p:cNvPr id="140" name="Google Shape;140;p24"/>
          <p:cNvCxnSpPr>
            <a:stCxn id="135" idx="3"/>
            <a:endCxn id="136" idx="1"/>
          </p:cNvCxnSpPr>
          <p:nvPr/>
        </p:nvCxnSpPr>
        <p:spPr>
          <a:xfrm flipH="1" rot="10800000">
            <a:off x="2775325" y="2266625"/>
            <a:ext cx="621600" cy="1066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41" name="Google Shape;141;p24"/>
          <p:cNvCxnSpPr>
            <a:stCxn id="135" idx="3"/>
            <a:endCxn id="137" idx="1"/>
          </p:cNvCxnSpPr>
          <p:nvPr/>
        </p:nvCxnSpPr>
        <p:spPr>
          <a:xfrm flipH="1" rot="10800000">
            <a:off x="2775325" y="2800025"/>
            <a:ext cx="621600" cy="533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42" name="Google Shape;142;p24"/>
          <p:cNvCxnSpPr>
            <a:stCxn id="135" idx="3"/>
            <a:endCxn id="138" idx="1"/>
          </p:cNvCxnSpPr>
          <p:nvPr/>
        </p:nvCxnSpPr>
        <p:spPr>
          <a:xfrm>
            <a:off x="2775325" y="3333425"/>
            <a:ext cx="621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43" name="Google Shape;143;p24"/>
          <p:cNvCxnSpPr>
            <a:stCxn id="135" idx="3"/>
            <a:endCxn id="139" idx="1"/>
          </p:cNvCxnSpPr>
          <p:nvPr/>
        </p:nvCxnSpPr>
        <p:spPr>
          <a:xfrm>
            <a:off x="2775325" y="3333425"/>
            <a:ext cx="621600" cy="533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44" name="Google Shape;144;p24"/>
          <p:cNvSpPr txBox="1"/>
          <p:nvPr/>
        </p:nvSpPr>
        <p:spPr>
          <a:xfrm>
            <a:off x="5454325" y="2574425"/>
            <a:ext cx="1503900" cy="451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UNLOAD(pkgA)</a:t>
            </a:r>
            <a:endParaRPr/>
          </a:p>
        </p:txBody>
      </p:sp>
      <p:cxnSp>
        <p:nvCxnSpPr>
          <p:cNvPr id="145" name="Google Shape;145;p24"/>
          <p:cNvCxnSpPr>
            <a:stCxn id="137" idx="3"/>
            <a:endCxn id="144" idx="1"/>
          </p:cNvCxnSpPr>
          <p:nvPr/>
        </p:nvCxnSpPr>
        <p:spPr>
          <a:xfrm>
            <a:off x="4680325" y="2800025"/>
            <a:ext cx="7740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46" name="Google Shape;146;p24"/>
          <p:cNvSpPr txBox="1"/>
          <p:nvPr/>
        </p:nvSpPr>
        <p:spPr>
          <a:xfrm>
            <a:off x="5454325" y="3107825"/>
            <a:ext cx="1283400" cy="451200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FLY(paris)</a:t>
            </a:r>
            <a:endParaRPr/>
          </a:p>
        </p:txBody>
      </p:sp>
      <p:cxnSp>
        <p:nvCxnSpPr>
          <p:cNvPr id="147" name="Google Shape;147;p24"/>
          <p:cNvCxnSpPr>
            <a:stCxn id="138" idx="3"/>
            <a:endCxn id="146" idx="1"/>
          </p:cNvCxnSpPr>
          <p:nvPr/>
        </p:nvCxnSpPr>
        <p:spPr>
          <a:xfrm>
            <a:off x="4680325" y="3333425"/>
            <a:ext cx="7740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48" name="Google Shape;148;p24"/>
          <p:cNvSpPr txBox="1"/>
          <p:nvPr/>
        </p:nvSpPr>
        <p:spPr>
          <a:xfrm>
            <a:off x="499300" y="2574425"/>
            <a:ext cx="371100" cy="451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49" name="Google Shape;149;p24"/>
          <p:cNvCxnSpPr>
            <a:stCxn id="148" idx="3"/>
            <a:endCxn id="133" idx="1"/>
          </p:cNvCxnSpPr>
          <p:nvPr/>
        </p:nvCxnSpPr>
        <p:spPr>
          <a:xfrm flipH="1" rot="10800000">
            <a:off x="870400" y="2266625"/>
            <a:ext cx="621600" cy="533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50" name="Google Shape;150;p24"/>
          <p:cNvCxnSpPr>
            <a:stCxn id="148" idx="3"/>
            <a:endCxn id="134" idx="1"/>
          </p:cNvCxnSpPr>
          <p:nvPr/>
        </p:nvCxnSpPr>
        <p:spPr>
          <a:xfrm>
            <a:off x="870400" y="2800025"/>
            <a:ext cx="621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51" name="Google Shape;151;p24"/>
          <p:cNvCxnSpPr>
            <a:stCxn id="148" idx="3"/>
            <a:endCxn id="135" idx="1"/>
          </p:cNvCxnSpPr>
          <p:nvPr/>
        </p:nvCxnSpPr>
        <p:spPr>
          <a:xfrm>
            <a:off x="870400" y="2800025"/>
            <a:ext cx="621600" cy="533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52" name="Google Shape;152;p24"/>
          <p:cNvSpPr txBox="1"/>
          <p:nvPr/>
        </p:nvSpPr>
        <p:spPr>
          <a:xfrm>
            <a:off x="5454325" y="3641225"/>
            <a:ext cx="1503900" cy="451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UNLOAD(pkgA)</a:t>
            </a:r>
            <a:endParaRPr/>
          </a:p>
        </p:txBody>
      </p:sp>
      <p:sp>
        <p:nvSpPr>
          <p:cNvPr id="153" name="Google Shape;153;p24"/>
          <p:cNvSpPr txBox="1"/>
          <p:nvPr/>
        </p:nvSpPr>
        <p:spPr>
          <a:xfrm>
            <a:off x="5454325" y="4174625"/>
            <a:ext cx="1503900" cy="451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UNLOAD(pkgB)</a:t>
            </a:r>
            <a:endParaRPr/>
          </a:p>
        </p:txBody>
      </p:sp>
      <p:cxnSp>
        <p:nvCxnSpPr>
          <p:cNvPr id="154" name="Google Shape;154;p24"/>
          <p:cNvCxnSpPr>
            <a:stCxn id="138" idx="3"/>
            <a:endCxn id="152" idx="1"/>
          </p:cNvCxnSpPr>
          <p:nvPr/>
        </p:nvCxnSpPr>
        <p:spPr>
          <a:xfrm>
            <a:off x="4680325" y="3333425"/>
            <a:ext cx="774000" cy="533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55" name="Google Shape;155;p24"/>
          <p:cNvCxnSpPr>
            <a:stCxn id="138" idx="3"/>
            <a:endCxn id="153" idx="1"/>
          </p:cNvCxnSpPr>
          <p:nvPr/>
        </p:nvCxnSpPr>
        <p:spPr>
          <a:xfrm>
            <a:off x="4680325" y="3333425"/>
            <a:ext cx="774000" cy="1066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56" name="Google Shape;156;p24"/>
          <p:cNvSpPr txBox="1"/>
          <p:nvPr/>
        </p:nvSpPr>
        <p:spPr>
          <a:xfrm>
            <a:off x="1491925" y="3641225"/>
            <a:ext cx="1283400" cy="451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LOAD(pkgB)</a:t>
            </a:r>
            <a:endParaRPr/>
          </a:p>
        </p:txBody>
      </p:sp>
      <p:cxnSp>
        <p:nvCxnSpPr>
          <p:cNvPr id="157" name="Google Shape;157;p24"/>
          <p:cNvCxnSpPr>
            <a:stCxn id="148" idx="3"/>
            <a:endCxn id="156" idx="1"/>
          </p:cNvCxnSpPr>
          <p:nvPr/>
        </p:nvCxnSpPr>
        <p:spPr>
          <a:xfrm>
            <a:off x="870400" y="2800025"/>
            <a:ext cx="621600" cy="1066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58" name="Google Shape;158;p24"/>
          <p:cNvSpPr txBox="1"/>
          <p:nvPr/>
        </p:nvSpPr>
        <p:spPr>
          <a:xfrm>
            <a:off x="7130725" y="3107825"/>
            <a:ext cx="1503900" cy="451200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UNLOAD(pkgA)</a:t>
            </a:r>
            <a:endParaRPr/>
          </a:p>
        </p:txBody>
      </p:sp>
      <p:cxnSp>
        <p:nvCxnSpPr>
          <p:cNvPr id="159" name="Google Shape;159;p24"/>
          <p:cNvCxnSpPr>
            <a:stCxn id="146" idx="3"/>
            <a:endCxn id="158" idx="1"/>
          </p:cNvCxnSpPr>
          <p:nvPr/>
        </p:nvCxnSpPr>
        <p:spPr>
          <a:xfrm>
            <a:off x="6737725" y="3333425"/>
            <a:ext cx="3930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0" name="Google Shape;160;p24"/>
          <p:cNvCxnSpPr>
            <a:stCxn id="156" idx="3"/>
          </p:cNvCxnSpPr>
          <p:nvPr/>
        </p:nvCxnSpPr>
        <p:spPr>
          <a:xfrm>
            <a:off x="2775325" y="3866825"/>
            <a:ext cx="663600" cy="582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1" name="Google Shape;161;p24"/>
          <p:cNvCxnSpPr>
            <a:stCxn id="156" idx="3"/>
          </p:cNvCxnSpPr>
          <p:nvPr/>
        </p:nvCxnSpPr>
        <p:spPr>
          <a:xfrm>
            <a:off x="2775325" y="3866825"/>
            <a:ext cx="663600" cy="883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2" name="Google Shape;162;p24"/>
          <p:cNvCxnSpPr>
            <a:stCxn id="158" idx="3"/>
          </p:cNvCxnSpPr>
          <p:nvPr/>
        </p:nvCxnSpPr>
        <p:spPr>
          <a:xfrm>
            <a:off x="8634625" y="3333425"/>
            <a:ext cx="298800" cy="143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3" name="Google Shape;163;p24"/>
          <p:cNvCxnSpPr>
            <a:stCxn id="152" idx="3"/>
          </p:cNvCxnSpPr>
          <p:nvPr/>
        </p:nvCxnSpPr>
        <p:spPr>
          <a:xfrm>
            <a:off x="6958225" y="3866825"/>
            <a:ext cx="683700" cy="131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4" name="Google Shape;164;p24"/>
          <p:cNvCxnSpPr>
            <a:stCxn id="152" idx="3"/>
          </p:cNvCxnSpPr>
          <p:nvPr/>
        </p:nvCxnSpPr>
        <p:spPr>
          <a:xfrm>
            <a:off x="6958225" y="3866825"/>
            <a:ext cx="563400" cy="34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5" name="Google Shape;165;p24"/>
          <p:cNvCxnSpPr>
            <a:stCxn id="153" idx="3"/>
          </p:cNvCxnSpPr>
          <p:nvPr/>
        </p:nvCxnSpPr>
        <p:spPr>
          <a:xfrm>
            <a:off x="6958225" y="4400225"/>
            <a:ext cx="583500" cy="159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6" name="Google Shape;166;p24"/>
          <p:cNvCxnSpPr>
            <a:stCxn id="153" idx="3"/>
          </p:cNvCxnSpPr>
          <p:nvPr/>
        </p:nvCxnSpPr>
        <p:spPr>
          <a:xfrm>
            <a:off x="6958225" y="4400225"/>
            <a:ext cx="553500" cy="410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7" name="Google Shape;167;p24"/>
          <p:cNvCxnSpPr>
            <a:stCxn id="139" idx="3"/>
          </p:cNvCxnSpPr>
          <p:nvPr/>
        </p:nvCxnSpPr>
        <p:spPr>
          <a:xfrm>
            <a:off x="4900825" y="3866825"/>
            <a:ext cx="423300" cy="923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8" name="Google Shape;168;p24"/>
          <p:cNvCxnSpPr>
            <a:stCxn id="158" idx="3"/>
          </p:cNvCxnSpPr>
          <p:nvPr/>
        </p:nvCxnSpPr>
        <p:spPr>
          <a:xfrm flipH="1" rot="10800000">
            <a:off x="8634625" y="3256325"/>
            <a:ext cx="359100" cy="77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9" name="Google Shape;169;p24"/>
          <p:cNvCxnSpPr>
            <a:stCxn id="139" idx="3"/>
          </p:cNvCxnSpPr>
          <p:nvPr/>
        </p:nvCxnSpPr>
        <p:spPr>
          <a:xfrm>
            <a:off x="4900825" y="3866825"/>
            <a:ext cx="383100" cy="632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70" name="Google Shape;170;p24"/>
          <p:cNvSpPr txBox="1"/>
          <p:nvPr/>
        </p:nvSpPr>
        <p:spPr>
          <a:xfrm>
            <a:off x="240625" y="4136525"/>
            <a:ext cx="3499200" cy="8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Strategies:</a:t>
            </a:r>
            <a:br>
              <a:rPr lang="en"/>
            </a:br>
            <a:r>
              <a:rPr lang="en"/>
              <a:t>    Depth-first: incomplete</a:t>
            </a:r>
            <a:br>
              <a:rPr lang="en"/>
            </a:br>
            <a:r>
              <a:rPr lang="en"/>
              <a:t>    Breadth-first: exponential space</a:t>
            </a:r>
            <a:br>
              <a:rPr lang="en"/>
            </a:br>
            <a:r>
              <a:rPr lang="en"/>
              <a:t>    Iterative deepening, best-first, A*, ...</a:t>
            </a:r>
            <a:endParaRPr/>
          </a:p>
        </p:txBody>
      </p:sp>
      <p:sp>
        <p:nvSpPr>
          <p:cNvPr id="171" name="Google Shape;171;p24"/>
          <p:cNvSpPr txBox="1"/>
          <p:nvPr/>
        </p:nvSpPr>
        <p:spPr>
          <a:xfrm>
            <a:off x="5454325" y="2041025"/>
            <a:ext cx="1503900" cy="451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UNLOAD(pkgA)</a:t>
            </a:r>
            <a:endParaRPr/>
          </a:p>
        </p:txBody>
      </p:sp>
      <p:cxnSp>
        <p:nvCxnSpPr>
          <p:cNvPr id="172" name="Google Shape;172;p24"/>
          <p:cNvCxnSpPr>
            <a:stCxn id="136" idx="3"/>
            <a:endCxn id="171" idx="1"/>
          </p:cNvCxnSpPr>
          <p:nvPr/>
        </p:nvCxnSpPr>
        <p:spPr>
          <a:xfrm>
            <a:off x="4680325" y="2266625"/>
            <a:ext cx="7740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73" name="Google Shape;173;p24"/>
          <p:cNvSpPr txBox="1"/>
          <p:nvPr/>
        </p:nvSpPr>
        <p:spPr>
          <a:xfrm>
            <a:off x="7359325" y="2046228"/>
            <a:ext cx="1283400" cy="451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LOAD(pkgA)</a:t>
            </a:r>
            <a:endParaRPr/>
          </a:p>
        </p:txBody>
      </p:sp>
      <p:cxnSp>
        <p:nvCxnSpPr>
          <p:cNvPr id="174" name="Google Shape;174;p24"/>
          <p:cNvCxnSpPr>
            <a:stCxn id="171" idx="3"/>
            <a:endCxn id="173" idx="1"/>
          </p:cNvCxnSpPr>
          <p:nvPr/>
        </p:nvCxnSpPr>
        <p:spPr>
          <a:xfrm>
            <a:off x="6958225" y="2266625"/>
            <a:ext cx="401100" cy="5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75" name="Google Shape;175;p24"/>
          <p:cNvSpPr txBox="1"/>
          <p:nvPr/>
        </p:nvSpPr>
        <p:spPr>
          <a:xfrm>
            <a:off x="7359325" y="2579628"/>
            <a:ext cx="1283400" cy="451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LOAD(pkgA)</a:t>
            </a:r>
            <a:endParaRPr/>
          </a:p>
        </p:txBody>
      </p:sp>
      <p:cxnSp>
        <p:nvCxnSpPr>
          <p:cNvPr id="176" name="Google Shape;176;p24"/>
          <p:cNvCxnSpPr>
            <a:stCxn id="144" idx="3"/>
            <a:endCxn id="175" idx="1"/>
          </p:cNvCxnSpPr>
          <p:nvPr/>
        </p:nvCxnSpPr>
        <p:spPr>
          <a:xfrm>
            <a:off x="6958225" y="2800025"/>
            <a:ext cx="401100" cy="5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77" name="Google Shape;177;p24"/>
          <p:cNvCxnSpPr/>
          <p:nvPr/>
        </p:nvCxnSpPr>
        <p:spPr>
          <a:xfrm>
            <a:off x="8634625" y="2251775"/>
            <a:ext cx="389100" cy="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78" name="Google Shape;178;p24"/>
          <p:cNvCxnSpPr/>
          <p:nvPr/>
        </p:nvCxnSpPr>
        <p:spPr>
          <a:xfrm>
            <a:off x="8634625" y="2762700"/>
            <a:ext cx="359100" cy="2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79" name="Google Shape;179;p24"/>
          <p:cNvSpPr txBox="1"/>
          <p:nvPr/>
        </p:nvSpPr>
        <p:spPr>
          <a:xfrm>
            <a:off x="488700" y="1616725"/>
            <a:ext cx="8051100" cy="2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t</a:t>
            </a:r>
            <a:r>
              <a:rPr b="1" baseline="-25000" lang="en"/>
              <a:t>0</a:t>
            </a:r>
            <a:r>
              <a:rPr b="1" lang="en"/>
              <a:t>                         t</a:t>
            </a:r>
            <a:r>
              <a:rPr b="1" baseline="-25000" lang="en"/>
              <a:t>1</a:t>
            </a:r>
            <a:r>
              <a:rPr b="1" lang="en"/>
              <a:t>                                   t</a:t>
            </a:r>
            <a:r>
              <a:rPr b="1" baseline="-25000" lang="en"/>
              <a:t>2</a:t>
            </a:r>
            <a:r>
              <a:rPr b="1" lang="en"/>
              <a:t>                                         t</a:t>
            </a:r>
            <a:r>
              <a:rPr b="1" baseline="-25000" lang="en"/>
              <a:t>3</a:t>
            </a:r>
            <a:r>
              <a:rPr b="1" lang="en"/>
              <a:t>                                  t</a:t>
            </a:r>
            <a:r>
              <a:rPr b="1" baseline="-25000" lang="en"/>
              <a:t>4</a:t>
            </a:r>
            <a:endParaRPr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Backward state-space search: choose relevant goals</a:t>
            </a:r>
            <a:endParaRPr/>
          </a:p>
        </p:txBody>
      </p:sp>
      <p:sp>
        <p:nvSpPr>
          <p:cNvPr id="185" name="Google Shape;185;p25"/>
          <p:cNvSpPr txBox="1"/>
          <p:nvPr>
            <p:ph idx="1" type="body"/>
          </p:nvPr>
        </p:nvSpPr>
        <p:spPr>
          <a:xfrm>
            <a:off x="311700" y="1152625"/>
            <a:ext cx="8520600" cy="390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rgbClr val="FF0000"/>
                </a:solidFill>
              </a:rPr>
              <a:t>Choose actions that help establish a goal state. Repeat for subgoals.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86" name="Google Shape;186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7" name="Google Shape;187;p25"/>
          <p:cNvSpPr txBox="1"/>
          <p:nvPr/>
        </p:nvSpPr>
        <p:spPr>
          <a:xfrm>
            <a:off x="7279107" y="2351846"/>
            <a:ext cx="1533900" cy="832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At(pkgA, paris)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lang="en"/>
            </a:br>
            <a:r>
              <a:rPr lang="en"/>
              <a:t>At(pkgB, paris)</a:t>
            </a:r>
            <a:endParaRPr/>
          </a:p>
        </p:txBody>
      </p:sp>
      <p:sp>
        <p:nvSpPr>
          <p:cNvPr id="188" name="Google Shape;188;p25"/>
          <p:cNvSpPr txBox="1"/>
          <p:nvPr/>
        </p:nvSpPr>
        <p:spPr>
          <a:xfrm>
            <a:off x="4239100" y="2231525"/>
            <a:ext cx="1423800" cy="12354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At(rocket,paris)</a:t>
            </a:r>
            <a:endParaRPr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rgbClr val="FF0000"/>
                </a:solidFill>
              </a:rPr>
              <a:t>Carrying(pkgA)</a:t>
            </a:r>
            <a:endParaRPr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At(pkgB, paris)</a:t>
            </a:r>
            <a:br>
              <a:rPr lang="en"/>
            </a:br>
            <a:endParaRPr/>
          </a:p>
        </p:txBody>
      </p:sp>
      <p:sp>
        <p:nvSpPr>
          <p:cNvPr id="189" name="Google Shape;189;p25"/>
          <p:cNvSpPr txBox="1"/>
          <p:nvPr/>
        </p:nvSpPr>
        <p:spPr>
          <a:xfrm>
            <a:off x="5721027" y="2225500"/>
            <a:ext cx="1483800" cy="24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UNLOAD(pkgA)</a:t>
            </a:r>
            <a:endParaRPr/>
          </a:p>
        </p:txBody>
      </p:sp>
      <p:sp>
        <p:nvSpPr>
          <p:cNvPr id="190" name="Google Shape;190;p25"/>
          <p:cNvSpPr txBox="1"/>
          <p:nvPr/>
        </p:nvSpPr>
        <p:spPr>
          <a:xfrm>
            <a:off x="3100000" y="2113910"/>
            <a:ext cx="10629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FLY(paris)</a:t>
            </a:r>
            <a:endParaRPr/>
          </a:p>
        </p:txBody>
      </p:sp>
      <p:cxnSp>
        <p:nvCxnSpPr>
          <p:cNvPr id="191" name="Google Shape;191;p25"/>
          <p:cNvCxnSpPr/>
          <p:nvPr/>
        </p:nvCxnSpPr>
        <p:spPr>
          <a:xfrm>
            <a:off x="5662900" y="2547425"/>
            <a:ext cx="1786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92" name="Google Shape;192;p25"/>
          <p:cNvCxnSpPr/>
          <p:nvPr/>
        </p:nvCxnSpPr>
        <p:spPr>
          <a:xfrm>
            <a:off x="2957775" y="2432125"/>
            <a:ext cx="1393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93" name="Google Shape;193;p25"/>
          <p:cNvSpPr txBox="1"/>
          <p:nvPr/>
        </p:nvSpPr>
        <p:spPr>
          <a:xfrm>
            <a:off x="1437525" y="3162125"/>
            <a:ext cx="1423800" cy="778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At(rocket,paris)</a:t>
            </a:r>
            <a:br>
              <a:rPr lang="en"/>
            </a:br>
            <a:r>
              <a:rPr lang="en">
                <a:solidFill>
                  <a:srgbClr val="FF0000"/>
                </a:solidFill>
              </a:rPr>
              <a:t>At(pkgA,paris)</a:t>
            </a:r>
            <a:endParaRPr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At(pkgB,paris</a:t>
            </a:r>
            <a:endParaRPr/>
          </a:p>
        </p:txBody>
      </p:sp>
      <p:sp>
        <p:nvSpPr>
          <p:cNvPr id="194" name="Google Shape;194;p25"/>
          <p:cNvSpPr txBox="1"/>
          <p:nvPr/>
        </p:nvSpPr>
        <p:spPr>
          <a:xfrm>
            <a:off x="1417725" y="4136525"/>
            <a:ext cx="1612200" cy="778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At(rocket, paris)</a:t>
            </a:r>
            <a:endParaRPr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Carrying(pkgB)</a:t>
            </a:r>
            <a:endParaRPr>
              <a:solidFill>
                <a:srgbClr val="FF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Carrying(pkgA)</a:t>
            </a:r>
            <a:br>
              <a:rPr lang="en">
                <a:solidFill>
                  <a:schemeClr val="dk1"/>
                </a:solidFill>
              </a:rPr>
            </a:br>
            <a:endParaRPr>
              <a:solidFill>
                <a:srgbClr val="FF0000"/>
              </a:solidFill>
            </a:endParaRPr>
          </a:p>
        </p:txBody>
      </p:sp>
      <p:sp>
        <p:nvSpPr>
          <p:cNvPr id="195" name="Google Shape;195;p25"/>
          <p:cNvSpPr txBox="1"/>
          <p:nvPr/>
        </p:nvSpPr>
        <p:spPr>
          <a:xfrm>
            <a:off x="1343325" y="2235325"/>
            <a:ext cx="1612200" cy="778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HaveFuel(rocket)</a:t>
            </a:r>
            <a:br>
              <a:rPr lang="en"/>
            </a:br>
            <a:r>
              <a:rPr lang="en"/>
              <a:t>Carrying(pkgA)</a:t>
            </a:r>
            <a:br>
              <a:rPr lang="en"/>
            </a:br>
            <a:r>
              <a:rPr lang="en"/>
              <a:t>At(pkgB, paris)</a:t>
            </a:r>
            <a:endParaRPr/>
          </a:p>
        </p:txBody>
      </p:sp>
      <p:cxnSp>
        <p:nvCxnSpPr>
          <p:cNvPr id="196" name="Google Shape;196;p25"/>
          <p:cNvCxnSpPr>
            <a:stCxn id="193" idx="3"/>
          </p:cNvCxnSpPr>
          <p:nvPr/>
        </p:nvCxnSpPr>
        <p:spPr>
          <a:xfrm flipH="1" rot="10800000">
            <a:off x="2861325" y="2983625"/>
            <a:ext cx="1590300" cy="567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97" name="Google Shape;197;p25"/>
          <p:cNvCxnSpPr>
            <a:stCxn id="194" idx="3"/>
          </p:cNvCxnSpPr>
          <p:nvPr/>
        </p:nvCxnSpPr>
        <p:spPr>
          <a:xfrm flipH="1" rot="10800000">
            <a:off x="3029925" y="3344525"/>
            <a:ext cx="1421700" cy="1181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98" name="Google Shape;198;p25"/>
          <p:cNvSpPr txBox="1"/>
          <p:nvPr/>
        </p:nvSpPr>
        <p:spPr>
          <a:xfrm>
            <a:off x="2881575" y="3137925"/>
            <a:ext cx="12573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LOAD(pkgA)</a:t>
            </a:r>
            <a:endParaRPr/>
          </a:p>
        </p:txBody>
      </p:sp>
      <p:sp>
        <p:nvSpPr>
          <p:cNvPr id="199" name="Google Shape;199;p25"/>
          <p:cNvSpPr txBox="1"/>
          <p:nvPr/>
        </p:nvSpPr>
        <p:spPr>
          <a:xfrm>
            <a:off x="3100000" y="4102725"/>
            <a:ext cx="14838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</a:t>
            </a:r>
            <a:r>
              <a:rPr lang="en"/>
              <a:t>LOAD(pkgB)</a:t>
            </a:r>
            <a:endParaRPr/>
          </a:p>
        </p:txBody>
      </p:sp>
      <p:sp>
        <p:nvSpPr>
          <p:cNvPr id="200" name="Google Shape;200;p25"/>
          <p:cNvSpPr txBox="1"/>
          <p:nvPr/>
        </p:nvSpPr>
        <p:spPr>
          <a:xfrm>
            <a:off x="7437532" y="2041021"/>
            <a:ext cx="1173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Goal State:</a:t>
            </a:r>
            <a:endParaRPr b="1"/>
          </a:p>
        </p:txBody>
      </p:sp>
      <p:cxnSp>
        <p:nvCxnSpPr>
          <p:cNvPr id="201" name="Google Shape;201;p25"/>
          <p:cNvCxnSpPr>
            <a:endCxn id="194" idx="1"/>
          </p:cNvCxnSpPr>
          <p:nvPr/>
        </p:nvCxnSpPr>
        <p:spPr>
          <a:xfrm>
            <a:off x="802125" y="4525625"/>
            <a:ext cx="615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02" name="Google Shape;202;p25"/>
          <p:cNvCxnSpPr/>
          <p:nvPr/>
        </p:nvCxnSpPr>
        <p:spPr>
          <a:xfrm>
            <a:off x="802100" y="3551225"/>
            <a:ext cx="615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03" name="Google Shape;203;p25"/>
          <p:cNvCxnSpPr/>
          <p:nvPr/>
        </p:nvCxnSpPr>
        <p:spPr>
          <a:xfrm>
            <a:off x="727725" y="2576825"/>
            <a:ext cx="615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04" name="Google Shape;204;p25"/>
          <p:cNvSpPr/>
          <p:nvPr/>
        </p:nvSpPr>
        <p:spPr>
          <a:xfrm>
            <a:off x="5684925" y="3575050"/>
            <a:ext cx="2727300" cy="8322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Satisfying multiple goals: naive approach</a:t>
            </a:r>
            <a:endParaRPr/>
          </a:p>
        </p:txBody>
      </p:sp>
      <p:sp>
        <p:nvSpPr>
          <p:cNvPr id="210" name="Google Shape;210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Make a plan for each goal, then concatenate them.</a:t>
            </a:r>
            <a:br>
              <a:rPr lang="en"/>
            </a:br>
            <a:r>
              <a:rPr lang="en"/>
              <a:t>If it doesn’t work, try switching the order.</a:t>
            </a:r>
            <a:endParaRPr/>
          </a:p>
        </p:txBody>
      </p:sp>
      <p:sp>
        <p:nvSpPr>
          <p:cNvPr id="211" name="Google Shape;211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2" name="Google Shape;212;p26"/>
          <p:cNvSpPr txBox="1"/>
          <p:nvPr/>
        </p:nvSpPr>
        <p:spPr>
          <a:xfrm>
            <a:off x="6075916" y="2351853"/>
            <a:ext cx="2185800" cy="16041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Have(roast_turkey)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"/>
            </a:br>
            <a:br>
              <a:rPr lang="en"/>
            </a:br>
            <a:r>
              <a:rPr lang="en"/>
              <a:t>  Have(pumpkin_pie)</a:t>
            </a:r>
            <a:endParaRPr/>
          </a:p>
        </p:txBody>
      </p:sp>
      <p:sp>
        <p:nvSpPr>
          <p:cNvPr id="213" name="Google Shape;213;p26"/>
          <p:cNvSpPr/>
          <p:nvPr/>
        </p:nvSpPr>
        <p:spPr>
          <a:xfrm>
            <a:off x="3539300" y="2131250"/>
            <a:ext cx="1032600" cy="832200"/>
          </a:xfrm>
          <a:prstGeom prst="foldedCorner">
            <a:avLst>
              <a:gd fmla="val 16667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 for roasting a turkey</a:t>
            </a:r>
            <a:endParaRPr/>
          </a:p>
        </p:txBody>
      </p:sp>
      <p:sp>
        <p:nvSpPr>
          <p:cNvPr id="214" name="Google Shape;214;p26"/>
          <p:cNvSpPr/>
          <p:nvPr/>
        </p:nvSpPr>
        <p:spPr>
          <a:xfrm>
            <a:off x="3539300" y="3117839"/>
            <a:ext cx="1032600" cy="1008600"/>
          </a:xfrm>
          <a:prstGeom prst="foldedCorner">
            <a:avLst>
              <a:gd fmla="val 16667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 for baking a pumpkin pie</a:t>
            </a:r>
            <a:endParaRPr/>
          </a:p>
        </p:txBody>
      </p:sp>
      <p:cxnSp>
        <p:nvCxnSpPr>
          <p:cNvPr id="215" name="Google Shape;215;p26"/>
          <p:cNvCxnSpPr>
            <a:stCxn id="213" idx="3"/>
          </p:cNvCxnSpPr>
          <p:nvPr/>
        </p:nvCxnSpPr>
        <p:spPr>
          <a:xfrm>
            <a:off x="4571900" y="2547350"/>
            <a:ext cx="16344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6" name="Google Shape;216;p26"/>
          <p:cNvCxnSpPr>
            <a:stCxn id="214" idx="3"/>
          </p:cNvCxnSpPr>
          <p:nvPr/>
        </p:nvCxnSpPr>
        <p:spPr>
          <a:xfrm>
            <a:off x="4571900" y="3622139"/>
            <a:ext cx="16443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17" name="Google Shape;217;p26"/>
          <p:cNvSpPr txBox="1"/>
          <p:nvPr/>
        </p:nvSpPr>
        <p:spPr>
          <a:xfrm>
            <a:off x="6523132" y="2041021"/>
            <a:ext cx="1173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Goal State:</a:t>
            </a:r>
            <a:endParaRPr b="1"/>
          </a:p>
        </p:txBody>
      </p:sp>
      <p:sp>
        <p:nvSpPr>
          <p:cNvPr id="218" name="Google Shape;218;p26"/>
          <p:cNvSpPr/>
          <p:nvPr/>
        </p:nvSpPr>
        <p:spPr>
          <a:xfrm>
            <a:off x="312825" y="3194050"/>
            <a:ext cx="1072800" cy="1774800"/>
          </a:xfrm>
          <a:prstGeom prst="foldedCorner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 for roasting a turkey and then baking a pumpkin pie.</a:t>
            </a:r>
            <a:endParaRPr/>
          </a:p>
        </p:txBody>
      </p:sp>
      <p:sp>
        <p:nvSpPr>
          <p:cNvPr id="219" name="Google Shape;219;p26"/>
          <p:cNvSpPr/>
          <p:nvPr/>
        </p:nvSpPr>
        <p:spPr>
          <a:xfrm>
            <a:off x="1913025" y="3194050"/>
            <a:ext cx="1072800" cy="1774800"/>
          </a:xfrm>
          <a:prstGeom prst="foldedCorner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 for </a:t>
            </a:r>
            <a:r>
              <a:rPr lang="en">
                <a:solidFill>
                  <a:schemeClr val="dk1"/>
                </a:solidFill>
              </a:rPr>
              <a:t>baking a pumpkin pie</a:t>
            </a:r>
            <a:r>
              <a:rPr lang="en"/>
              <a:t> and then </a:t>
            </a:r>
            <a:r>
              <a:rPr lang="en">
                <a:solidFill>
                  <a:schemeClr val="dk1"/>
                </a:solidFill>
              </a:rPr>
              <a:t>roasting a turkey</a:t>
            </a:r>
            <a:r>
              <a:rPr lang="en"/>
              <a:t>.</a:t>
            </a:r>
            <a:endParaRPr/>
          </a:p>
        </p:txBody>
      </p:sp>
      <p:sp>
        <p:nvSpPr>
          <p:cNvPr id="220" name="Google Shape;220;p26"/>
          <p:cNvSpPr txBox="1"/>
          <p:nvPr/>
        </p:nvSpPr>
        <p:spPr>
          <a:xfrm>
            <a:off x="1468800" y="3915950"/>
            <a:ext cx="3462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or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planning is hard: actions can interfere</a:t>
            </a:r>
            <a:endParaRPr/>
          </a:p>
        </p:txBody>
      </p:sp>
      <p:sp>
        <p:nvSpPr>
          <p:cNvPr id="226" name="Google Shape;226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FLY(paris) in subplan 1 </a:t>
            </a:r>
            <a:r>
              <a:rPr lang="en" u="sng"/>
              <a:t>blocks</a:t>
            </a:r>
            <a:r>
              <a:rPr lang="en"/>
              <a:t> LOAD(pkgB) in subplan 2. Actions from the two subplans must be </a:t>
            </a:r>
            <a:r>
              <a:rPr lang="en" u="sng"/>
              <a:t>interleaved</a:t>
            </a:r>
            <a:r>
              <a:rPr lang="en"/>
              <a:t> in order to obtain a feasible solution.</a:t>
            </a:r>
            <a:endParaRPr/>
          </a:p>
        </p:txBody>
      </p:sp>
      <p:sp>
        <p:nvSpPr>
          <p:cNvPr id="227" name="Google Shape;227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8" name="Google Shape;228;p27"/>
          <p:cNvSpPr txBox="1"/>
          <p:nvPr/>
        </p:nvSpPr>
        <p:spPr>
          <a:xfrm>
            <a:off x="7279100" y="2351853"/>
            <a:ext cx="1533900" cy="15441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At(pkgA, paris)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lang="en"/>
            </a:br>
            <a:r>
              <a:rPr lang="en"/>
              <a:t>At(pkgB, paris)</a:t>
            </a:r>
            <a:endParaRPr/>
          </a:p>
        </p:txBody>
      </p:sp>
      <p:sp>
        <p:nvSpPr>
          <p:cNvPr id="229" name="Google Shape;229;p27"/>
          <p:cNvSpPr txBox="1"/>
          <p:nvPr/>
        </p:nvSpPr>
        <p:spPr>
          <a:xfrm>
            <a:off x="7437532" y="2041021"/>
            <a:ext cx="11730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Goal State:</a:t>
            </a:r>
            <a:endParaRPr b="1"/>
          </a:p>
        </p:txBody>
      </p:sp>
      <p:sp>
        <p:nvSpPr>
          <p:cNvPr id="230" name="Google Shape;230;p27"/>
          <p:cNvSpPr/>
          <p:nvPr/>
        </p:nvSpPr>
        <p:spPr>
          <a:xfrm>
            <a:off x="3930300" y="2110500"/>
            <a:ext cx="1533900" cy="922500"/>
          </a:xfrm>
          <a:prstGeom prst="foldedCorner">
            <a:avLst>
              <a:gd fmla="val 16667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LOAD(pkgA)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FLY(paris)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UNLOAD(pkgA)</a:t>
            </a:r>
            <a:endParaRPr/>
          </a:p>
        </p:txBody>
      </p:sp>
      <p:sp>
        <p:nvSpPr>
          <p:cNvPr id="231" name="Google Shape;231;p27"/>
          <p:cNvSpPr/>
          <p:nvPr/>
        </p:nvSpPr>
        <p:spPr>
          <a:xfrm>
            <a:off x="3930300" y="3151232"/>
            <a:ext cx="1533900" cy="922500"/>
          </a:xfrm>
          <a:prstGeom prst="foldedCorner">
            <a:avLst>
              <a:gd fmla="val 16667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LOAD(pkgB)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FLY(paris)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UNLOAD(pkgB)</a:t>
            </a:r>
            <a:endParaRPr/>
          </a:p>
        </p:txBody>
      </p:sp>
      <p:cxnSp>
        <p:nvCxnSpPr>
          <p:cNvPr id="232" name="Google Shape;232;p27"/>
          <p:cNvCxnSpPr>
            <a:stCxn id="230" idx="3"/>
          </p:cNvCxnSpPr>
          <p:nvPr/>
        </p:nvCxnSpPr>
        <p:spPr>
          <a:xfrm>
            <a:off x="5464200" y="2571750"/>
            <a:ext cx="19554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33" name="Google Shape;233;p27"/>
          <p:cNvCxnSpPr>
            <a:stCxn id="231" idx="3"/>
          </p:cNvCxnSpPr>
          <p:nvPr/>
        </p:nvCxnSpPr>
        <p:spPr>
          <a:xfrm>
            <a:off x="5464200" y="3612482"/>
            <a:ext cx="1915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34" name="Google Shape;234;p27"/>
          <p:cNvSpPr/>
          <p:nvPr/>
        </p:nvSpPr>
        <p:spPr>
          <a:xfrm>
            <a:off x="621625" y="2983500"/>
            <a:ext cx="1594200" cy="2073300"/>
          </a:xfrm>
          <a:prstGeom prst="foldedCorner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LOAD(pkgA)</a:t>
            </a:r>
            <a:br>
              <a:rPr lang="en"/>
            </a:br>
            <a:r>
              <a:rPr lang="en"/>
              <a:t>LOAD(pkgB)</a:t>
            </a:r>
            <a:br>
              <a:rPr lang="en"/>
            </a:br>
            <a:r>
              <a:rPr lang="en"/>
              <a:t>FLY(paris)</a:t>
            </a:r>
            <a:br>
              <a:rPr lang="en"/>
            </a:br>
            <a:r>
              <a:rPr lang="en"/>
              <a:t>UNLOAD(pkgA)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UNLOAD(pkgB)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Blocks world</a:t>
            </a:r>
            <a:endParaRPr/>
          </a:p>
        </p:txBody>
      </p:sp>
      <p:sp>
        <p:nvSpPr>
          <p:cNvPr id="240" name="Google Shape;240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One of the earliest AI planning domains (1960s)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Terry Winograd’s SHRDLU system (1968) combined a natural language dialog system with a blocks world planner.</a:t>
            </a:r>
            <a:endParaRPr/>
          </a:p>
        </p:txBody>
      </p:sp>
      <p:sp>
        <p:nvSpPr>
          <p:cNvPr id="241" name="Google Shape;241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42" name="Google Shape;242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65150" y="2571750"/>
            <a:ext cx="3429008" cy="257175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Blocks world basics</a:t>
            </a:r>
            <a:endParaRPr/>
          </a:p>
        </p:txBody>
      </p:sp>
      <p:sp>
        <p:nvSpPr>
          <p:cNvPr id="248" name="Google Shape;248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robot “hand” can only pick up one block at a time.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block is only graspable if there is no block on top of it.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block has room for at most one block on top of it.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table has unlimited capacity.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Predicates: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On(block</a:t>
            </a:r>
            <a:r>
              <a:rPr baseline="-25000" lang="en"/>
              <a:t>1</a:t>
            </a:r>
            <a:r>
              <a:rPr lang="en"/>
              <a:t>, block</a:t>
            </a:r>
            <a:r>
              <a:rPr baseline="-25000" lang="en"/>
              <a:t>2</a:t>
            </a:r>
            <a:r>
              <a:rPr lang="en"/>
              <a:t>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On(block, table)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ClearTop(block)</a:t>
            </a:r>
            <a:endParaRPr/>
          </a:p>
        </p:txBody>
      </p:sp>
      <p:sp>
        <p:nvSpPr>
          <p:cNvPr id="249" name="Google Shape;249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50" name="Google Shape;250;p29"/>
          <p:cNvPicPr preferRelativeResize="0"/>
          <p:nvPr/>
        </p:nvPicPr>
        <p:blipFill rotWithShape="1">
          <a:blip r:embed="rId3">
            <a:alphaModFix/>
          </a:blip>
          <a:srcRect b="11182" l="0" r="55978" t="0"/>
          <a:stretch/>
        </p:blipFill>
        <p:spPr>
          <a:xfrm>
            <a:off x="3928050" y="2666000"/>
            <a:ext cx="2538900" cy="21222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1" name="Google Shape;251;p29"/>
          <p:cNvCxnSpPr/>
          <p:nvPr/>
        </p:nvCxnSpPr>
        <p:spPr>
          <a:xfrm>
            <a:off x="4342075" y="2930600"/>
            <a:ext cx="0" cy="633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2" name="Google Shape;252;p29"/>
          <p:cNvCxnSpPr/>
          <p:nvPr/>
        </p:nvCxnSpPr>
        <p:spPr>
          <a:xfrm>
            <a:off x="4174602" y="3557910"/>
            <a:ext cx="370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Blocks world actions: M</a:t>
            </a:r>
            <a:r>
              <a:rPr lang="en"/>
              <a:t>ove</a:t>
            </a:r>
            <a:endParaRPr/>
          </a:p>
        </p:txBody>
      </p:sp>
      <p:sp>
        <p:nvSpPr>
          <p:cNvPr id="258" name="Google Shape;258;p30"/>
          <p:cNvSpPr txBox="1"/>
          <p:nvPr>
            <p:ph idx="1" type="body"/>
          </p:nvPr>
        </p:nvSpPr>
        <p:spPr>
          <a:xfrm>
            <a:off x="311700" y="1152475"/>
            <a:ext cx="8520600" cy="386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MOVE(block, destination)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i="1" lang="en"/>
              <a:t>Preconditions:</a:t>
            </a:r>
            <a:br>
              <a:rPr lang="en"/>
            </a:br>
            <a:r>
              <a:rPr lang="en"/>
              <a:t>    ClearTop(block)</a:t>
            </a:r>
            <a:br>
              <a:rPr lang="en"/>
            </a:br>
            <a:r>
              <a:rPr lang="en"/>
              <a:t>    ClearTop(destination)</a:t>
            </a:r>
            <a:br>
              <a:rPr lang="en"/>
            </a:br>
            <a:r>
              <a:rPr lang="en"/>
              <a:t>    On(block, place)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i="1" lang="en"/>
              <a:t>Add list:</a:t>
            </a:r>
            <a:br>
              <a:rPr lang="en"/>
            </a:br>
            <a:r>
              <a:rPr lang="en"/>
              <a:t>    On(block, destination)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i="1" lang="en"/>
              <a:t>Delete list:</a:t>
            </a:r>
            <a:br>
              <a:rPr lang="en"/>
            </a:br>
            <a:r>
              <a:rPr lang="en"/>
              <a:t>    On(block, place)</a:t>
            </a:r>
            <a:br>
              <a:rPr lang="en"/>
            </a:br>
            <a:r>
              <a:rPr lang="en"/>
              <a:t>    ClearTop(destination)</a:t>
            </a:r>
            <a:endParaRPr/>
          </a:p>
        </p:txBody>
      </p:sp>
      <p:sp>
        <p:nvSpPr>
          <p:cNvPr id="259" name="Google Shape;259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Blocks world actions: MoveToTable</a:t>
            </a:r>
            <a:endParaRPr/>
          </a:p>
        </p:txBody>
      </p:sp>
      <p:sp>
        <p:nvSpPr>
          <p:cNvPr id="265" name="Google Shape;265;p31"/>
          <p:cNvSpPr txBox="1"/>
          <p:nvPr>
            <p:ph idx="1" type="body"/>
          </p:nvPr>
        </p:nvSpPr>
        <p:spPr>
          <a:xfrm>
            <a:off x="311700" y="1152475"/>
            <a:ext cx="8520600" cy="386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MOVETOTABLE(block)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i="1" lang="en"/>
              <a:t>Preconditions:</a:t>
            </a:r>
            <a:br>
              <a:rPr lang="en"/>
            </a:br>
            <a:r>
              <a:rPr lang="en"/>
              <a:t>    ClearTop(block)</a:t>
            </a:r>
            <a:br>
              <a:rPr lang="en"/>
            </a:br>
            <a:r>
              <a:rPr lang="en"/>
              <a:t>    On(block, place)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i="1" lang="en"/>
              <a:t>Add list:</a:t>
            </a:r>
            <a:br>
              <a:rPr lang="en"/>
            </a:br>
            <a:r>
              <a:rPr lang="en"/>
              <a:t>    On(block, table)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i="1" lang="en"/>
              <a:t>Delete list:</a:t>
            </a:r>
            <a:br>
              <a:rPr lang="en"/>
            </a:br>
            <a:r>
              <a:rPr lang="en"/>
              <a:t>    On(block, place)</a:t>
            </a:r>
            <a:endParaRPr/>
          </a:p>
        </p:txBody>
      </p:sp>
      <p:sp>
        <p:nvSpPr>
          <p:cNvPr id="266" name="Google Shape;266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planning?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type of search.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state space describes situations over time.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Example: moving packages between cities using a set of vehicles.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Actions have </a:t>
            </a:r>
            <a:r>
              <a:rPr b="1" lang="en"/>
              <a:t>preconditions</a:t>
            </a:r>
            <a:r>
              <a:rPr lang="en"/>
              <a:t> that determine the states where they can apply.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To load a package into a vehicle, they must be in the same city.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Actions have </a:t>
            </a:r>
            <a:r>
              <a:rPr b="1" lang="en"/>
              <a:t>effects </a:t>
            </a:r>
            <a:r>
              <a:rPr lang="en"/>
              <a:t>that </a:t>
            </a:r>
            <a:r>
              <a:rPr lang="en"/>
              <a:t>change one state into another at </a:t>
            </a:r>
            <a:r>
              <a:rPr lang="en"/>
              <a:t>a future </a:t>
            </a:r>
            <a:r>
              <a:rPr lang="en"/>
              <a:t>time.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Relationships among objects may become true or false as a result of actions.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 </a:t>
            </a:r>
            <a:r>
              <a:rPr b="1" lang="en"/>
              <a:t>fluent</a:t>
            </a:r>
            <a:r>
              <a:rPr lang="en"/>
              <a:t> is a relation or function tied to a specific time, e.g., in the wumpus world the fluent L</a:t>
            </a:r>
            <a:r>
              <a:rPr baseline="30000" lang="en"/>
              <a:t>t</a:t>
            </a:r>
            <a:r>
              <a:rPr baseline="-25000" lang="en"/>
              <a:t>1,1</a:t>
            </a:r>
            <a:r>
              <a:rPr lang="en"/>
              <a:t> means the player is at [1,1] at time t.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Planning is… problem solving with fluents.</a:t>
            </a:r>
            <a:endParaRPr/>
          </a:p>
        </p:txBody>
      </p:sp>
      <p:sp>
        <p:nvSpPr>
          <p:cNvPr id="62" name="Google Shape;62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Sussman anomaly</a:t>
            </a:r>
            <a:endParaRPr/>
          </a:p>
        </p:txBody>
      </p:sp>
      <p:sp>
        <p:nvSpPr>
          <p:cNvPr id="272" name="Google Shape;272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73" name="Google Shape;273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71622" y="1142000"/>
            <a:ext cx="5767376" cy="2389450"/>
          </a:xfrm>
          <a:prstGeom prst="rect">
            <a:avLst/>
          </a:prstGeom>
          <a:noFill/>
          <a:ln>
            <a:noFill/>
          </a:ln>
        </p:spPr>
      </p:pic>
      <p:sp>
        <p:nvSpPr>
          <p:cNvPr id="274" name="Google Shape;274;p32"/>
          <p:cNvSpPr txBox="1"/>
          <p:nvPr/>
        </p:nvSpPr>
        <p:spPr>
          <a:xfrm>
            <a:off x="7128700" y="1339175"/>
            <a:ext cx="1253400" cy="12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Goal:</a:t>
            </a:r>
            <a:br>
              <a:rPr lang="en"/>
            </a:br>
            <a:r>
              <a:rPr lang="en"/>
              <a:t>  On(A,B)</a:t>
            </a:r>
            <a:br>
              <a:rPr lang="en"/>
            </a:br>
            <a:r>
              <a:rPr lang="en"/>
              <a:t>  On(B,C)</a:t>
            </a:r>
            <a:br>
              <a:rPr lang="en"/>
            </a:br>
            <a:r>
              <a:rPr lang="en"/>
              <a:t>  On(C,table)</a:t>
            </a:r>
            <a:endParaRPr/>
          </a:p>
        </p:txBody>
      </p:sp>
      <p:sp>
        <p:nvSpPr>
          <p:cNvPr id="275" name="Google Shape;275;p32"/>
          <p:cNvSpPr txBox="1"/>
          <p:nvPr/>
        </p:nvSpPr>
        <p:spPr>
          <a:xfrm>
            <a:off x="346900" y="1339175"/>
            <a:ext cx="1253400" cy="14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Start</a:t>
            </a:r>
            <a:r>
              <a:rPr lang="en"/>
              <a:t>:</a:t>
            </a:r>
            <a:br>
              <a:rPr lang="en"/>
            </a:br>
            <a:r>
              <a:rPr lang="en"/>
              <a:t>  On(C,A)</a:t>
            </a:r>
            <a:br>
              <a:rPr lang="en"/>
            </a:br>
            <a:r>
              <a:rPr lang="en"/>
              <a:t>  On(B,table)</a:t>
            </a:r>
            <a:br>
              <a:rPr lang="en"/>
            </a:br>
            <a:r>
              <a:rPr lang="en"/>
              <a:t>  On(A,table)</a:t>
            </a:r>
            <a:br>
              <a:rPr lang="en"/>
            </a:br>
            <a:r>
              <a:rPr lang="en"/>
              <a:t>  ClearTop(B)</a:t>
            </a:r>
            <a:br>
              <a:rPr lang="en"/>
            </a:br>
            <a:r>
              <a:rPr lang="en"/>
              <a:t>  ClearTop(C)</a:t>
            </a:r>
            <a:endParaRPr/>
          </a:p>
        </p:txBody>
      </p:sp>
      <p:sp>
        <p:nvSpPr>
          <p:cNvPr id="276" name="Google Shape;276;p32"/>
          <p:cNvSpPr txBox="1"/>
          <p:nvPr/>
        </p:nvSpPr>
        <p:spPr>
          <a:xfrm>
            <a:off x="912400" y="4206700"/>
            <a:ext cx="3429000" cy="85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On(B,C) can be satisfied in one move.</a:t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But is that a good idea?</a:t>
            </a:r>
            <a:endParaRPr>
              <a:solidFill>
                <a:srgbClr val="FF0000"/>
              </a:solidFill>
            </a:endParaRPr>
          </a:p>
        </p:txBody>
      </p:sp>
      <p:cxnSp>
        <p:nvCxnSpPr>
          <p:cNvPr id="277" name="Google Shape;277;p32"/>
          <p:cNvCxnSpPr/>
          <p:nvPr/>
        </p:nvCxnSpPr>
        <p:spPr>
          <a:xfrm rot="-5400000">
            <a:off x="1884950" y="1559875"/>
            <a:ext cx="771900" cy="651600"/>
          </a:xfrm>
          <a:prstGeom prst="curvedConnector3">
            <a:avLst>
              <a:gd fmla="val 127293" name="adj1"/>
            </a:avLst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Sussman: ordering of subgoals matters!</a:t>
            </a:r>
            <a:endParaRPr/>
          </a:p>
        </p:txBody>
      </p:sp>
      <p:sp>
        <p:nvSpPr>
          <p:cNvPr id="283" name="Google Shape;283;p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4" name="Google Shape;284;p33"/>
          <p:cNvSpPr/>
          <p:nvPr/>
        </p:nvSpPr>
        <p:spPr>
          <a:xfrm>
            <a:off x="374975" y="3007550"/>
            <a:ext cx="1544100" cy="8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33"/>
          <p:cNvSpPr/>
          <p:nvPr/>
        </p:nvSpPr>
        <p:spPr>
          <a:xfrm>
            <a:off x="928425" y="2676700"/>
            <a:ext cx="330900" cy="330900"/>
          </a:xfrm>
          <a:prstGeom prst="rec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</a:t>
            </a:r>
            <a:endParaRPr/>
          </a:p>
        </p:txBody>
      </p:sp>
      <p:sp>
        <p:nvSpPr>
          <p:cNvPr id="286" name="Google Shape;286;p33"/>
          <p:cNvSpPr/>
          <p:nvPr/>
        </p:nvSpPr>
        <p:spPr>
          <a:xfrm>
            <a:off x="928425" y="2321768"/>
            <a:ext cx="330900" cy="330900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</a:t>
            </a:r>
            <a:endParaRPr/>
          </a:p>
        </p:txBody>
      </p:sp>
      <p:sp>
        <p:nvSpPr>
          <p:cNvPr id="287" name="Google Shape;287;p33"/>
          <p:cNvSpPr/>
          <p:nvPr/>
        </p:nvSpPr>
        <p:spPr>
          <a:xfrm>
            <a:off x="471225" y="2676700"/>
            <a:ext cx="330900" cy="330900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</a:t>
            </a:r>
            <a:endParaRPr/>
          </a:p>
        </p:txBody>
      </p:sp>
      <p:sp>
        <p:nvSpPr>
          <p:cNvPr id="288" name="Google Shape;288;p33"/>
          <p:cNvSpPr/>
          <p:nvPr/>
        </p:nvSpPr>
        <p:spPr>
          <a:xfrm>
            <a:off x="2660975" y="2397950"/>
            <a:ext cx="1544100" cy="8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33"/>
          <p:cNvSpPr/>
          <p:nvPr/>
        </p:nvSpPr>
        <p:spPr>
          <a:xfrm>
            <a:off x="3214425" y="2067100"/>
            <a:ext cx="330900" cy="330900"/>
          </a:xfrm>
          <a:prstGeom prst="rec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</a:t>
            </a:r>
            <a:endParaRPr/>
          </a:p>
        </p:txBody>
      </p:sp>
      <p:sp>
        <p:nvSpPr>
          <p:cNvPr id="290" name="Google Shape;290;p33"/>
          <p:cNvSpPr/>
          <p:nvPr/>
        </p:nvSpPr>
        <p:spPr>
          <a:xfrm>
            <a:off x="3214425" y="1712168"/>
            <a:ext cx="330900" cy="330900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</a:t>
            </a:r>
            <a:endParaRPr/>
          </a:p>
        </p:txBody>
      </p:sp>
      <p:sp>
        <p:nvSpPr>
          <p:cNvPr id="291" name="Google Shape;291;p33"/>
          <p:cNvSpPr/>
          <p:nvPr/>
        </p:nvSpPr>
        <p:spPr>
          <a:xfrm>
            <a:off x="3214425" y="1357250"/>
            <a:ext cx="330900" cy="330900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</a:t>
            </a:r>
            <a:endParaRPr/>
          </a:p>
        </p:txBody>
      </p:sp>
      <p:sp>
        <p:nvSpPr>
          <p:cNvPr id="292" name="Google Shape;292;p33"/>
          <p:cNvSpPr/>
          <p:nvPr/>
        </p:nvSpPr>
        <p:spPr>
          <a:xfrm>
            <a:off x="2660975" y="3921950"/>
            <a:ext cx="1544100" cy="8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33"/>
          <p:cNvSpPr/>
          <p:nvPr/>
        </p:nvSpPr>
        <p:spPr>
          <a:xfrm>
            <a:off x="3214425" y="3591100"/>
            <a:ext cx="330900" cy="330900"/>
          </a:xfrm>
          <a:prstGeom prst="rec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</a:t>
            </a:r>
            <a:endParaRPr/>
          </a:p>
        </p:txBody>
      </p:sp>
      <p:sp>
        <p:nvSpPr>
          <p:cNvPr id="294" name="Google Shape;294;p33"/>
          <p:cNvSpPr/>
          <p:nvPr/>
        </p:nvSpPr>
        <p:spPr>
          <a:xfrm>
            <a:off x="3747825" y="3577063"/>
            <a:ext cx="330900" cy="330900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</a:t>
            </a:r>
            <a:endParaRPr/>
          </a:p>
        </p:txBody>
      </p:sp>
      <p:sp>
        <p:nvSpPr>
          <p:cNvPr id="295" name="Google Shape;295;p33"/>
          <p:cNvSpPr/>
          <p:nvPr/>
        </p:nvSpPr>
        <p:spPr>
          <a:xfrm>
            <a:off x="2757225" y="3591100"/>
            <a:ext cx="330900" cy="330900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</a:t>
            </a:r>
            <a:endParaRPr/>
          </a:p>
        </p:txBody>
      </p:sp>
      <p:sp>
        <p:nvSpPr>
          <p:cNvPr id="296" name="Google Shape;296;p33"/>
          <p:cNvSpPr/>
          <p:nvPr/>
        </p:nvSpPr>
        <p:spPr>
          <a:xfrm>
            <a:off x="5175575" y="4302950"/>
            <a:ext cx="1544100" cy="8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33"/>
          <p:cNvSpPr/>
          <p:nvPr/>
        </p:nvSpPr>
        <p:spPr>
          <a:xfrm>
            <a:off x="5271825" y="3611153"/>
            <a:ext cx="330900" cy="330900"/>
          </a:xfrm>
          <a:prstGeom prst="rec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</a:t>
            </a:r>
            <a:endParaRPr/>
          </a:p>
        </p:txBody>
      </p:sp>
      <p:sp>
        <p:nvSpPr>
          <p:cNvPr id="298" name="Google Shape;298;p33"/>
          <p:cNvSpPr/>
          <p:nvPr/>
        </p:nvSpPr>
        <p:spPr>
          <a:xfrm>
            <a:off x="6262425" y="3958063"/>
            <a:ext cx="330900" cy="330900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</a:t>
            </a:r>
            <a:endParaRPr/>
          </a:p>
        </p:txBody>
      </p:sp>
      <p:sp>
        <p:nvSpPr>
          <p:cNvPr id="299" name="Google Shape;299;p33"/>
          <p:cNvSpPr/>
          <p:nvPr/>
        </p:nvSpPr>
        <p:spPr>
          <a:xfrm>
            <a:off x="5271825" y="3972100"/>
            <a:ext cx="330900" cy="330900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</a:t>
            </a:r>
            <a:endParaRPr/>
          </a:p>
        </p:txBody>
      </p:sp>
      <p:sp>
        <p:nvSpPr>
          <p:cNvPr id="300" name="Google Shape;300;p33"/>
          <p:cNvSpPr/>
          <p:nvPr/>
        </p:nvSpPr>
        <p:spPr>
          <a:xfrm>
            <a:off x="5175575" y="2702750"/>
            <a:ext cx="1544100" cy="8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33"/>
          <p:cNvSpPr/>
          <p:nvPr/>
        </p:nvSpPr>
        <p:spPr>
          <a:xfrm>
            <a:off x="5729025" y="2371900"/>
            <a:ext cx="330900" cy="330900"/>
          </a:xfrm>
          <a:prstGeom prst="rec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</a:t>
            </a:r>
            <a:endParaRPr/>
          </a:p>
        </p:txBody>
      </p:sp>
      <p:sp>
        <p:nvSpPr>
          <p:cNvPr id="302" name="Google Shape;302;p33"/>
          <p:cNvSpPr/>
          <p:nvPr/>
        </p:nvSpPr>
        <p:spPr>
          <a:xfrm>
            <a:off x="6262425" y="2357863"/>
            <a:ext cx="330900" cy="330900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</a:t>
            </a:r>
            <a:endParaRPr/>
          </a:p>
        </p:txBody>
      </p:sp>
      <p:sp>
        <p:nvSpPr>
          <p:cNvPr id="303" name="Google Shape;303;p33"/>
          <p:cNvSpPr/>
          <p:nvPr/>
        </p:nvSpPr>
        <p:spPr>
          <a:xfrm>
            <a:off x="6262425" y="2010953"/>
            <a:ext cx="330900" cy="330900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</a:t>
            </a:r>
            <a:endParaRPr/>
          </a:p>
        </p:txBody>
      </p:sp>
      <p:sp>
        <p:nvSpPr>
          <p:cNvPr id="304" name="Google Shape;304;p33"/>
          <p:cNvSpPr/>
          <p:nvPr/>
        </p:nvSpPr>
        <p:spPr>
          <a:xfrm>
            <a:off x="7461575" y="2702750"/>
            <a:ext cx="1544100" cy="8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33"/>
          <p:cNvSpPr/>
          <p:nvPr/>
        </p:nvSpPr>
        <p:spPr>
          <a:xfrm>
            <a:off x="8548425" y="1656021"/>
            <a:ext cx="330900" cy="330900"/>
          </a:xfrm>
          <a:prstGeom prst="rect">
            <a:avLst/>
          </a:prstGeom>
          <a:solidFill>
            <a:srgbClr val="EA9999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</a:t>
            </a:r>
            <a:endParaRPr/>
          </a:p>
        </p:txBody>
      </p:sp>
      <p:sp>
        <p:nvSpPr>
          <p:cNvPr id="306" name="Google Shape;306;p33"/>
          <p:cNvSpPr/>
          <p:nvPr/>
        </p:nvSpPr>
        <p:spPr>
          <a:xfrm>
            <a:off x="8548425" y="2357863"/>
            <a:ext cx="330900" cy="330900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</a:t>
            </a:r>
            <a:endParaRPr/>
          </a:p>
        </p:txBody>
      </p:sp>
      <p:sp>
        <p:nvSpPr>
          <p:cNvPr id="307" name="Google Shape;307;p33"/>
          <p:cNvSpPr/>
          <p:nvPr/>
        </p:nvSpPr>
        <p:spPr>
          <a:xfrm>
            <a:off x="8548425" y="2010953"/>
            <a:ext cx="330900" cy="330900"/>
          </a:xfrm>
          <a:prstGeom prst="rect">
            <a:avLst/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</a:t>
            </a:r>
            <a:endParaRPr/>
          </a:p>
        </p:txBody>
      </p:sp>
      <p:cxnSp>
        <p:nvCxnSpPr>
          <p:cNvPr id="308" name="Google Shape;308;p33"/>
          <p:cNvCxnSpPr/>
          <p:nvPr/>
        </p:nvCxnSpPr>
        <p:spPr>
          <a:xfrm flipH="1" rot="10800000">
            <a:off x="1864900" y="2021075"/>
            <a:ext cx="1022700" cy="72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09" name="Google Shape;309;p33"/>
          <p:cNvCxnSpPr/>
          <p:nvPr/>
        </p:nvCxnSpPr>
        <p:spPr>
          <a:xfrm>
            <a:off x="1915025" y="3254200"/>
            <a:ext cx="661800" cy="541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10" name="Google Shape;310;p33"/>
          <p:cNvSpPr txBox="1"/>
          <p:nvPr/>
        </p:nvSpPr>
        <p:spPr>
          <a:xfrm>
            <a:off x="4094700" y="3007600"/>
            <a:ext cx="8022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 to C</a:t>
            </a:r>
            <a:endParaRPr/>
          </a:p>
        </p:txBody>
      </p:sp>
      <p:sp>
        <p:nvSpPr>
          <p:cNvPr id="311" name="Google Shape;311;p33"/>
          <p:cNvSpPr txBox="1"/>
          <p:nvPr/>
        </p:nvSpPr>
        <p:spPr>
          <a:xfrm>
            <a:off x="1379625" y="3402100"/>
            <a:ext cx="9486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 to table</a:t>
            </a:r>
            <a:endParaRPr/>
          </a:p>
        </p:txBody>
      </p:sp>
      <p:cxnSp>
        <p:nvCxnSpPr>
          <p:cNvPr id="312" name="Google Shape;312;p33"/>
          <p:cNvCxnSpPr/>
          <p:nvPr/>
        </p:nvCxnSpPr>
        <p:spPr>
          <a:xfrm flipH="1" rot="10800000">
            <a:off x="4261175" y="2973350"/>
            <a:ext cx="822300" cy="681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13" name="Google Shape;313;p33"/>
          <p:cNvCxnSpPr/>
          <p:nvPr/>
        </p:nvCxnSpPr>
        <p:spPr>
          <a:xfrm>
            <a:off x="4321350" y="3795625"/>
            <a:ext cx="681600" cy="451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14" name="Google Shape;314;p33"/>
          <p:cNvSpPr txBox="1"/>
          <p:nvPr/>
        </p:nvSpPr>
        <p:spPr>
          <a:xfrm>
            <a:off x="3647575" y="1623925"/>
            <a:ext cx="661800" cy="3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FAIL!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315" name="Google Shape;315;p33"/>
          <p:cNvSpPr txBox="1"/>
          <p:nvPr/>
        </p:nvSpPr>
        <p:spPr>
          <a:xfrm>
            <a:off x="5791075" y="3577075"/>
            <a:ext cx="661800" cy="3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FAIL!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316" name="Google Shape;316;p33"/>
          <p:cNvSpPr txBox="1"/>
          <p:nvPr/>
        </p:nvSpPr>
        <p:spPr>
          <a:xfrm>
            <a:off x="1752550" y="2090450"/>
            <a:ext cx="8022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 to C</a:t>
            </a:r>
            <a:endParaRPr/>
          </a:p>
        </p:txBody>
      </p:sp>
      <p:sp>
        <p:nvSpPr>
          <p:cNvPr id="317" name="Google Shape;317;p33"/>
          <p:cNvSpPr txBox="1"/>
          <p:nvPr/>
        </p:nvSpPr>
        <p:spPr>
          <a:xfrm>
            <a:off x="4094700" y="3924750"/>
            <a:ext cx="8022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to B</a:t>
            </a:r>
            <a:endParaRPr/>
          </a:p>
        </p:txBody>
      </p:sp>
      <p:cxnSp>
        <p:nvCxnSpPr>
          <p:cNvPr id="318" name="Google Shape;318;p33"/>
          <p:cNvCxnSpPr/>
          <p:nvPr/>
        </p:nvCxnSpPr>
        <p:spPr>
          <a:xfrm>
            <a:off x="6827925" y="2361875"/>
            <a:ext cx="8823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19" name="Google Shape;319;p33"/>
          <p:cNvSpPr txBox="1"/>
          <p:nvPr/>
        </p:nvSpPr>
        <p:spPr>
          <a:xfrm>
            <a:off x="6898109" y="2050496"/>
            <a:ext cx="8022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to B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PDDL: Planning Domain Definition Language</a:t>
            </a:r>
            <a:endParaRPr/>
          </a:p>
        </p:txBody>
      </p:sp>
      <p:sp>
        <p:nvSpPr>
          <p:cNvPr id="325" name="Google Shape;325;p34"/>
          <p:cNvSpPr txBox="1"/>
          <p:nvPr>
            <p:ph idx="1" type="body"/>
          </p:nvPr>
        </p:nvSpPr>
        <p:spPr>
          <a:xfrm>
            <a:off x="311700" y="1152475"/>
            <a:ext cx="8520600" cy="36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notational convention for specifying planning problems. Looks like Lisp.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Makes it easy to share problems among researchers, and to hold planning competitions.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Elements of a PDDL specification: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set of objects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set of predicates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Initial state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Goal specification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Action specifications: name, preconditions, add list, delete list</a:t>
            </a:r>
            <a:endParaRPr/>
          </a:p>
        </p:txBody>
      </p:sp>
      <p:sp>
        <p:nvSpPr>
          <p:cNvPr id="326" name="Google Shape;326;p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spare tire problem</a:t>
            </a:r>
            <a:endParaRPr/>
          </a:p>
        </p:txBody>
      </p:sp>
      <p:sp>
        <p:nvSpPr>
          <p:cNvPr id="332" name="Google Shape;332;p35"/>
          <p:cNvSpPr txBox="1"/>
          <p:nvPr>
            <p:ph idx="1" type="body"/>
          </p:nvPr>
        </p:nvSpPr>
        <p:spPr>
          <a:xfrm>
            <a:off x="311700" y="1152475"/>
            <a:ext cx="8520600" cy="390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car has a flat tire. You need to swap it with the spare.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boot (trunk) contains: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 spare tire, not inflated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 jack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 lug wrench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 pump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boot is initially closed, but can be opened or closed at will.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Items can be moved into or out of the boot only when it’s open.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Tires are attached to axles by nuts.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Nuts can be removed using the lug wrench while the car is on the ground.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Tires can be removed or put on the axle only when the car is jacked up.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All tools and the flat tire should be placed back in the boot, and the boot should be closed, before driving off.</a:t>
            </a:r>
            <a:endParaRPr/>
          </a:p>
        </p:txBody>
      </p:sp>
      <p:sp>
        <p:nvSpPr>
          <p:cNvPr id="333" name="Google Shape;333;p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Spare tire world action: FetchTool	</a:t>
            </a:r>
            <a:endParaRPr/>
          </a:p>
        </p:txBody>
      </p:sp>
      <p:sp>
        <p:nvSpPr>
          <p:cNvPr id="339" name="Google Shape;339;p36"/>
          <p:cNvSpPr txBox="1"/>
          <p:nvPr>
            <p:ph idx="1" type="body"/>
          </p:nvPr>
        </p:nvSpPr>
        <p:spPr>
          <a:xfrm>
            <a:off x="311700" y="1152475"/>
            <a:ext cx="8520600" cy="363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FETCHTOOL(t)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i="1" lang="en"/>
              <a:t>Preconditions:</a:t>
            </a:r>
            <a:br>
              <a:rPr i="1" lang="en"/>
            </a:br>
            <a:r>
              <a:rPr lang="en"/>
              <a:t>    Tool(t)</a:t>
            </a:r>
            <a:br>
              <a:rPr lang="en"/>
            </a:br>
            <a:r>
              <a:rPr lang="en"/>
              <a:t>    In(t, boot)</a:t>
            </a:r>
            <a:br>
              <a:rPr lang="en"/>
            </a:br>
            <a:r>
              <a:rPr lang="en"/>
              <a:t>    Open(boot)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i="1" lang="en"/>
              <a:t>Add list:</a:t>
            </a:r>
            <a:br>
              <a:rPr lang="en"/>
            </a:br>
            <a:r>
              <a:rPr lang="en"/>
              <a:t>    Have(t)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i="1" lang="en"/>
              <a:t>Delete list:</a:t>
            </a:r>
            <a:br>
              <a:rPr lang="en"/>
            </a:br>
            <a:r>
              <a:rPr lang="en"/>
              <a:t>    In(t, boot)</a:t>
            </a:r>
            <a:endParaRPr/>
          </a:p>
        </p:txBody>
      </p:sp>
      <p:sp>
        <p:nvSpPr>
          <p:cNvPr id="340" name="Google Shape;340;p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is spare tire challenging?</a:t>
            </a:r>
            <a:endParaRPr/>
          </a:p>
        </p:txBody>
      </p:sp>
      <p:sp>
        <p:nvSpPr>
          <p:cNvPr id="346" name="Google Shape;346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Lots of possible actions at each step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Plenty of opportunity for cycles: fetch a tool, put it away, fetch it again…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Actions that block other actions: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Putting away a tool blocks its use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Closing the boot blocks further fetch or put away actions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Jacking up the car blocks use of the lug wrench</a:t>
            </a:r>
            <a:endParaRPr/>
          </a:p>
        </p:txBody>
      </p:sp>
      <p:sp>
        <p:nvSpPr>
          <p:cNvPr id="347" name="Google Shape;347;p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Complexity of classical planning</a:t>
            </a:r>
            <a:endParaRPr/>
          </a:p>
        </p:txBody>
      </p:sp>
      <p:sp>
        <p:nvSpPr>
          <p:cNvPr id="353" name="Google Shape;353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PlanSAT</a:t>
            </a:r>
            <a:r>
              <a:rPr lang="en"/>
              <a:t>: is there a plan that satisfies the goal?</a:t>
            </a:r>
            <a:br>
              <a:rPr lang="en"/>
            </a:br>
            <a:r>
              <a:rPr b="1" lang="en"/>
              <a:t>Bounded PlanSAT</a:t>
            </a:r>
            <a:r>
              <a:rPr lang="en"/>
              <a:t>: is there a plan of length at most </a:t>
            </a:r>
            <a:r>
              <a:rPr i="1" lang="en"/>
              <a:t>k</a:t>
            </a:r>
            <a:r>
              <a:rPr lang="en"/>
              <a:t> that satisfies the goal?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Good news: classical planning is decidable.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Why? Because the number of states is finite.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But both </a:t>
            </a:r>
            <a:r>
              <a:rPr b="1" lang="en"/>
              <a:t>PlanSAT</a:t>
            </a:r>
            <a:r>
              <a:rPr lang="en"/>
              <a:t> and </a:t>
            </a:r>
            <a:r>
              <a:rPr b="1" lang="en"/>
              <a:t>BoundedPlanSat</a:t>
            </a:r>
            <a:r>
              <a:rPr lang="en"/>
              <a:t> are in complexity class PSPACE, which is worse than NP-hard.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We need good heuristics to make planning efficient.</a:t>
            </a:r>
            <a:endParaRPr/>
          </a:p>
        </p:txBody>
      </p:sp>
      <p:sp>
        <p:nvSpPr>
          <p:cNvPr id="354" name="Google Shape;354;p3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Planning heuristics to speed up search</a:t>
            </a:r>
            <a:endParaRPr/>
          </a:p>
        </p:txBody>
      </p:sp>
      <p:sp>
        <p:nvSpPr>
          <p:cNvPr id="360" name="Google Shape;360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can use heuristic search (e.g., A* search) through the state space if we have a suitable heuristic for estimating cost.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Relaxing the problem is a good source of heuristics.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Ignore preconditions</a:t>
            </a:r>
            <a:r>
              <a:rPr lang="en"/>
              <a:t> heuristic: if any action can be taken at any time, how many actions are needed to reach the goal? O</a:t>
            </a:r>
            <a:r>
              <a:rPr lang="en"/>
              <a:t>ur cost measure is just the number of unsatisfied goal predicates.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Ignore delete lists</a:t>
            </a:r>
            <a:r>
              <a:rPr b="1" i="1" lang="en"/>
              <a:t> </a:t>
            </a:r>
            <a:r>
              <a:rPr lang="en"/>
              <a:t>heuristic: if predicates never become false, every action makes progress toward the goal, or at least doesn’t make things worse.</a:t>
            </a:r>
            <a:endParaRPr/>
          </a:p>
        </p:txBody>
      </p:sp>
      <p:sp>
        <p:nvSpPr>
          <p:cNvPr id="361" name="Google Shape;361;p3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Planning heuristics (continued)</a:t>
            </a:r>
            <a:endParaRPr/>
          </a:p>
        </p:txBody>
      </p:sp>
      <p:sp>
        <p:nvSpPr>
          <p:cNvPr id="367" name="Google Shape;367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State abstraction</a:t>
            </a:r>
            <a:r>
              <a:rPr lang="en"/>
              <a:t>: if we have many interchangeable objects, replace them with individual objects to reduce the size of the state space.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Subgoal independence</a:t>
            </a:r>
            <a:r>
              <a:rPr lang="en"/>
              <a:t>: assume that the cost of achieving a conjunction of subgoals is equal to the </a:t>
            </a:r>
            <a:r>
              <a:rPr lang="en" u="sng"/>
              <a:t>sum</a:t>
            </a:r>
            <a:r>
              <a:rPr lang="en"/>
              <a:t> of the costs of achieving each subgoal independently.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Optimistic (admissible) when plans’ actions interfere.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Pessimistic (inadmissible) when plans have common actions that could be collapsed.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Using max instead of sum guarantees admissibility (but is less accurate).</a:t>
            </a:r>
            <a:endParaRPr/>
          </a:p>
        </p:txBody>
      </p:sp>
      <p:sp>
        <p:nvSpPr>
          <p:cNvPr id="368" name="Google Shape;368;p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Planning Graphs</a:t>
            </a:r>
            <a:endParaRPr/>
          </a:p>
        </p:txBody>
      </p:sp>
      <p:sp>
        <p:nvSpPr>
          <p:cNvPr id="374" name="Google Shape;374;p4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neat data structure for estimating distance to the goal state.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 planning graph: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Takes only polynomial space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800"/>
              <a:t>A complete state space tree would take exponential space.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Provides optimistic estimates (admissible heuristic)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Can also be used for plan generation (G</a:t>
            </a:r>
            <a:r>
              <a:rPr lang="en" sz="1400"/>
              <a:t>RAPH</a:t>
            </a:r>
            <a:r>
              <a:rPr lang="en"/>
              <a:t>P</a:t>
            </a:r>
            <a:r>
              <a:rPr lang="en" sz="1400"/>
              <a:t>LAN</a:t>
            </a:r>
            <a:r>
              <a:rPr lang="en"/>
              <a:t>)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Requires a propositionalized representation: no variables</a:t>
            </a:r>
            <a:endParaRPr/>
          </a:p>
        </p:txBody>
      </p:sp>
      <p:sp>
        <p:nvSpPr>
          <p:cNvPr id="375" name="Google Shape;375;p4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</a:t>
            </a:r>
            <a:r>
              <a:rPr i="1" lang="en"/>
              <a:t>classical</a:t>
            </a:r>
            <a:r>
              <a:rPr lang="en"/>
              <a:t> planning?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Discrete objects; discrete time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States are static and fully observable: no unknowns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Actions are deterministic and reliable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There has been a lot of work on relaxing these assumptions!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We won’t get into that here.</a:t>
            </a:r>
            <a:endParaRPr/>
          </a:p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Simple planning problem</a:t>
            </a:r>
            <a:endParaRPr/>
          </a:p>
        </p:txBody>
      </p:sp>
      <p:sp>
        <p:nvSpPr>
          <p:cNvPr id="381" name="Google Shape;381;p4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Initial state:		Have(cake)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Goal:			Have(cake), Eaten(cake)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Action Eat(cake):</a:t>
            </a:r>
            <a:br>
              <a:rPr lang="en"/>
            </a:br>
            <a:r>
              <a:rPr lang="en"/>
              <a:t>    Preconditions: Have(cake)</a:t>
            </a:r>
            <a:br>
              <a:rPr lang="en"/>
            </a:br>
            <a:r>
              <a:rPr lang="en"/>
              <a:t>    Effects: ¬Have(cake), Eaten(cake)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Action Bake(cake):</a:t>
            </a:r>
            <a:br>
              <a:rPr lang="en"/>
            </a:br>
            <a:r>
              <a:rPr lang="en"/>
              <a:t>    Preconditions: ¬Have(cake)</a:t>
            </a:r>
            <a:br>
              <a:rPr lang="en"/>
            </a:br>
            <a:r>
              <a:rPr lang="en"/>
              <a:t>    Effects: Have(cake)</a:t>
            </a:r>
            <a:endParaRPr/>
          </a:p>
        </p:txBody>
      </p:sp>
      <p:sp>
        <p:nvSpPr>
          <p:cNvPr id="382" name="Google Shape;382;p4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3" name="Google Shape;383;p42"/>
          <p:cNvSpPr/>
          <p:nvPr/>
        </p:nvSpPr>
        <p:spPr>
          <a:xfrm>
            <a:off x="6276475" y="2582450"/>
            <a:ext cx="1303500" cy="1824900"/>
          </a:xfrm>
          <a:prstGeom prst="foldedCorner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Solution:</a:t>
            </a:r>
            <a:br>
              <a:rPr lang="en"/>
            </a:br>
            <a:br>
              <a:rPr lang="en"/>
            </a:br>
            <a:br>
              <a:rPr lang="en"/>
            </a:br>
            <a:r>
              <a:rPr lang="en"/>
              <a:t>Eat(cake)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Bake(cake)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Planning graph representation of cake problem</a:t>
            </a:r>
            <a:endParaRPr/>
          </a:p>
        </p:txBody>
      </p:sp>
      <p:sp>
        <p:nvSpPr>
          <p:cNvPr id="389" name="Google Shape;389;p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90" name="Google Shape;390;p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687885"/>
            <a:ext cx="9144000" cy="207252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91" name="Google Shape;391;p43"/>
          <p:cNvCxnSpPr/>
          <p:nvPr/>
        </p:nvCxnSpPr>
        <p:spPr>
          <a:xfrm flipH="1" rot="10800000">
            <a:off x="1614225" y="3727300"/>
            <a:ext cx="661800" cy="702000"/>
          </a:xfrm>
          <a:prstGeom prst="straightConnector1">
            <a:avLst/>
          </a:prstGeom>
          <a:noFill/>
          <a:ln cap="flat" cmpd="sng" w="9525">
            <a:solidFill>
              <a:srgbClr val="0000F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92" name="Google Shape;392;p43"/>
          <p:cNvSpPr txBox="1"/>
          <p:nvPr/>
        </p:nvSpPr>
        <p:spPr>
          <a:xfrm>
            <a:off x="822225" y="4389175"/>
            <a:ext cx="14538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Persistence action (no-op)</a:t>
            </a:r>
            <a:endParaRPr>
              <a:solidFill>
                <a:srgbClr val="0000FF"/>
              </a:solidFill>
            </a:endParaRPr>
          </a:p>
        </p:txBody>
      </p:sp>
      <p:cxnSp>
        <p:nvCxnSpPr>
          <p:cNvPr id="393" name="Google Shape;393;p43"/>
          <p:cNvCxnSpPr/>
          <p:nvPr/>
        </p:nvCxnSpPr>
        <p:spPr>
          <a:xfrm rot="10800000">
            <a:off x="2576750" y="3416575"/>
            <a:ext cx="832200" cy="9726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94" name="Google Shape;394;p43"/>
          <p:cNvSpPr txBox="1"/>
          <p:nvPr/>
        </p:nvSpPr>
        <p:spPr>
          <a:xfrm>
            <a:off x="2511325" y="4318975"/>
            <a:ext cx="1729800" cy="73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Mutual exclusion: interference and inconsistent effects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395" name="Google Shape;395;p43"/>
          <p:cNvSpPr txBox="1"/>
          <p:nvPr/>
        </p:nvSpPr>
        <p:spPr>
          <a:xfrm>
            <a:off x="6878250" y="4252950"/>
            <a:ext cx="15942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Mutual exclusion: competing needs</a:t>
            </a:r>
            <a:endParaRPr>
              <a:solidFill>
                <a:srgbClr val="FF0000"/>
              </a:solidFill>
            </a:endParaRPr>
          </a:p>
        </p:txBody>
      </p:sp>
      <p:cxnSp>
        <p:nvCxnSpPr>
          <p:cNvPr id="396" name="Google Shape;396;p43"/>
          <p:cNvCxnSpPr>
            <a:stCxn id="395" idx="0"/>
          </p:cNvCxnSpPr>
          <p:nvPr/>
        </p:nvCxnSpPr>
        <p:spPr>
          <a:xfrm rot="10800000">
            <a:off x="6597450" y="2662650"/>
            <a:ext cx="1077900" cy="15903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97" name="Google Shape;397;p43"/>
          <p:cNvSpPr txBox="1"/>
          <p:nvPr/>
        </p:nvSpPr>
        <p:spPr>
          <a:xfrm>
            <a:off x="2511375" y="1112550"/>
            <a:ext cx="1729800" cy="73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Mutual exclusion: interference and inconsistent effects</a:t>
            </a:r>
            <a:endParaRPr>
              <a:solidFill>
                <a:srgbClr val="FF0000"/>
              </a:solidFill>
            </a:endParaRPr>
          </a:p>
        </p:txBody>
      </p:sp>
      <p:cxnSp>
        <p:nvCxnSpPr>
          <p:cNvPr id="398" name="Google Shape;398;p43"/>
          <p:cNvCxnSpPr/>
          <p:nvPr/>
        </p:nvCxnSpPr>
        <p:spPr>
          <a:xfrm flipH="1">
            <a:off x="2566700" y="1639975"/>
            <a:ext cx="782100" cy="9927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99" name="Google Shape;399;p43"/>
          <p:cNvSpPr txBox="1"/>
          <p:nvPr/>
        </p:nvSpPr>
        <p:spPr>
          <a:xfrm>
            <a:off x="4423600" y="4087650"/>
            <a:ext cx="1594200" cy="73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Mutual exclusion: inconsistent support</a:t>
            </a:r>
            <a:endParaRPr>
              <a:solidFill>
                <a:srgbClr val="FF0000"/>
              </a:solidFill>
            </a:endParaRPr>
          </a:p>
        </p:txBody>
      </p:sp>
      <p:cxnSp>
        <p:nvCxnSpPr>
          <p:cNvPr id="400" name="Google Shape;400;p43"/>
          <p:cNvCxnSpPr/>
          <p:nvPr/>
        </p:nvCxnSpPr>
        <p:spPr>
          <a:xfrm rot="10800000">
            <a:off x="3739825" y="3043650"/>
            <a:ext cx="1263300" cy="11430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01" name="Google Shape;401;p43"/>
          <p:cNvSpPr txBox="1"/>
          <p:nvPr/>
        </p:nvSpPr>
        <p:spPr>
          <a:xfrm>
            <a:off x="4780525" y="1112550"/>
            <a:ext cx="1594200" cy="73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Mutual exclusion: negation</a:t>
            </a:r>
            <a:endParaRPr>
              <a:solidFill>
                <a:srgbClr val="FF0000"/>
              </a:solidFill>
            </a:endParaRPr>
          </a:p>
        </p:txBody>
      </p:sp>
      <p:cxnSp>
        <p:nvCxnSpPr>
          <p:cNvPr id="402" name="Google Shape;402;p43"/>
          <p:cNvCxnSpPr/>
          <p:nvPr/>
        </p:nvCxnSpPr>
        <p:spPr>
          <a:xfrm flipH="1">
            <a:off x="4983200" y="1650000"/>
            <a:ext cx="390900" cy="8823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Mutual exclusion links between actions</a:t>
            </a:r>
            <a:endParaRPr/>
          </a:p>
        </p:txBody>
      </p:sp>
      <p:sp>
        <p:nvSpPr>
          <p:cNvPr id="408" name="Google Shape;408;p44"/>
          <p:cNvSpPr txBox="1"/>
          <p:nvPr>
            <p:ph idx="1" type="body"/>
          </p:nvPr>
        </p:nvSpPr>
        <p:spPr>
          <a:xfrm>
            <a:off x="311700" y="1152475"/>
            <a:ext cx="8520600" cy="390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Inconsistent effects:</a:t>
            </a:r>
            <a:r>
              <a:rPr lang="en"/>
              <a:t> one action negates an effect of another.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Eat(cake) deletes Have(cake) so is inconsistent with persistence of Have(cake)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Eat(cake) adds Eaten(cake) so is inconsistent with persistence of ¬Eaten(Cake)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Interference:</a:t>
            </a:r>
            <a:r>
              <a:rPr lang="en"/>
              <a:t> one of the effects of one action is the negation of the precondition for another.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Eat(cake) negates the preconditions of the persistence actions for Have(cake) and </a:t>
            </a:r>
            <a:r>
              <a:rPr lang="en"/>
              <a:t>¬Eaten(Cake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Competing needs:</a:t>
            </a:r>
            <a:r>
              <a:rPr lang="en"/>
              <a:t> one of the preconditions of one action is mutually exclusive with a precondition of the other.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Bake(cake) requires ¬Have(cake) while Eat(cake) requires Have(cake)</a:t>
            </a:r>
            <a:endParaRPr/>
          </a:p>
        </p:txBody>
      </p:sp>
      <p:sp>
        <p:nvSpPr>
          <p:cNvPr id="409" name="Google Shape;409;p4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4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Mutual exclusion links between propositions</a:t>
            </a:r>
            <a:endParaRPr/>
          </a:p>
        </p:txBody>
      </p:sp>
      <p:sp>
        <p:nvSpPr>
          <p:cNvPr id="415" name="Google Shape;415;p4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Negation:</a:t>
            </a:r>
            <a:r>
              <a:rPr lang="en"/>
              <a:t> one proposition is the negation of the other.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Have(cake) and </a:t>
            </a:r>
            <a:r>
              <a:rPr lang="en"/>
              <a:t>¬Have(cake) are mutually exclusive.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Inconsistent support:</a:t>
            </a:r>
            <a:r>
              <a:rPr lang="en"/>
              <a:t> all the actions for establishing one proposition are mutually exclusive with the actions of establishing the other proposition.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Have(cake) and Eaten(cake) are mutex in S</a:t>
            </a:r>
            <a:r>
              <a:rPr baseline="-25000" lang="en"/>
              <a:t>1</a:t>
            </a:r>
            <a:r>
              <a:rPr lang="en"/>
              <a:t> because all their establishing actions are mutex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Have(cake) and Eaten(cake) are not mutex in S</a:t>
            </a:r>
            <a:r>
              <a:rPr baseline="-25000" lang="en"/>
              <a:t>2</a:t>
            </a:r>
            <a:endParaRPr/>
          </a:p>
        </p:txBody>
      </p:sp>
      <p:sp>
        <p:nvSpPr>
          <p:cNvPr id="416" name="Google Shape;416;p4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4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the planning graph</a:t>
            </a:r>
            <a:endParaRPr/>
          </a:p>
        </p:txBody>
      </p:sp>
      <p:sp>
        <p:nvSpPr>
          <p:cNvPr id="422" name="Google Shape;422;p4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Build out the graph by applying all possible actions until it “levels off” meaning that proposition level S</a:t>
            </a:r>
            <a:r>
              <a:rPr baseline="-25000" lang="en"/>
              <a:t>i</a:t>
            </a:r>
            <a:r>
              <a:rPr lang="en"/>
              <a:t> = S</a:t>
            </a:r>
            <a:r>
              <a:rPr baseline="-25000" lang="en"/>
              <a:t>i+1</a:t>
            </a:r>
            <a:r>
              <a:rPr lang="en"/>
              <a:t>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If any term g</a:t>
            </a:r>
            <a:r>
              <a:rPr baseline="-25000" lang="en"/>
              <a:t>i</a:t>
            </a:r>
            <a:r>
              <a:rPr lang="en"/>
              <a:t> of the goal is not present in S</a:t>
            </a:r>
            <a:r>
              <a:rPr baseline="-25000" lang="en"/>
              <a:t>n</a:t>
            </a:r>
            <a:r>
              <a:rPr lang="en"/>
              <a:t>, the problem has no solution.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Estimate the cost of achieving any goal term g</a:t>
            </a:r>
            <a:r>
              <a:rPr baseline="-25000" lang="en"/>
              <a:t>i</a:t>
            </a:r>
            <a:r>
              <a:rPr lang="en"/>
              <a:t> by the level at which it first appears in the planning graph.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Estimate the cost of the goal as the sum of costs of the g</a:t>
            </a:r>
            <a:r>
              <a:rPr baseline="-25000" lang="en"/>
              <a:t>i</a:t>
            </a:r>
            <a:r>
              <a:rPr lang="en"/>
              <a:t>, or as the level at which all goal terms first appear together.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423" name="Google Shape;423;p4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4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G</a:t>
            </a:r>
            <a:r>
              <a:rPr lang="en" sz="2400"/>
              <a:t>RAPH</a:t>
            </a:r>
            <a:r>
              <a:rPr lang="en"/>
              <a:t>P</a:t>
            </a:r>
            <a:r>
              <a:rPr lang="en" sz="2400"/>
              <a:t>LAN</a:t>
            </a:r>
            <a:r>
              <a:rPr lang="en"/>
              <a:t> Algorithm</a:t>
            </a:r>
            <a:endParaRPr/>
          </a:p>
        </p:txBody>
      </p:sp>
      <p:sp>
        <p:nvSpPr>
          <p:cNvPr id="429" name="Google Shape;429;p47"/>
          <p:cNvSpPr txBox="1"/>
          <p:nvPr>
            <p:ph idx="1" type="body"/>
          </p:nvPr>
        </p:nvSpPr>
        <p:spPr>
          <a:xfrm>
            <a:off x="311700" y="1152475"/>
            <a:ext cx="8520600" cy="383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>
                <a:solidFill>
                  <a:schemeClr val="dk1"/>
                </a:solidFill>
              </a:rPr>
            </a:br>
            <a:r>
              <a:rPr b="1" lang="en">
                <a:solidFill>
                  <a:schemeClr val="dk1"/>
                </a:solidFill>
              </a:rPr>
              <a:t>function </a:t>
            </a:r>
            <a:r>
              <a:rPr lang="en">
                <a:solidFill>
                  <a:schemeClr val="dk1"/>
                </a:solidFill>
              </a:rPr>
              <a:t>G</a:t>
            </a:r>
            <a:r>
              <a:rPr lang="en" sz="1400">
                <a:solidFill>
                  <a:schemeClr val="dk1"/>
                </a:solidFill>
              </a:rPr>
              <a:t>RAPH</a:t>
            </a:r>
            <a:r>
              <a:rPr lang="en">
                <a:solidFill>
                  <a:schemeClr val="dk1"/>
                </a:solidFill>
              </a:rPr>
              <a:t>P</a:t>
            </a:r>
            <a:r>
              <a:rPr lang="en" sz="1400">
                <a:solidFill>
                  <a:schemeClr val="dk1"/>
                </a:solidFill>
              </a:rPr>
              <a:t>LAN</a:t>
            </a:r>
            <a:r>
              <a:rPr lang="en">
                <a:solidFill>
                  <a:schemeClr val="dk1"/>
                </a:solidFill>
              </a:rPr>
              <a:t>(</a:t>
            </a:r>
            <a:r>
              <a:rPr i="1" lang="en">
                <a:solidFill>
                  <a:schemeClr val="dk1"/>
                </a:solidFill>
              </a:rPr>
              <a:t>problem)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b="1" lang="en">
                <a:solidFill>
                  <a:schemeClr val="dk1"/>
                </a:solidFill>
              </a:rPr>
              <a:t>returns</a:t>
            </a:r>
            <a:r>
              <a:rPr lang="en">
                <a:solidFill>
                  <a:schemeClr val="dk1"/>
                </a:solidFill>
              </a:rPr>
              <a:t> solution or failure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   </a:t>
            </a:r>
            <a:r>
              <a:rPr i="1" lang="en">
                <a:solidFill>
                  <a:schemeClr val="dk1"/>
                </a:solidFill>
              </a:rPr>
              <a:t>graph</a:t>
            </a:r>
            <a:r>
              <a:rPr lang="en">
                <a:solidFill>
                  <a:schemeClr val="dk1"/>
                </a:solidFill>
              </a:rPr>
              <a:t> ← I</a:t>
            </a:r>
            <a:r>
              <a:rPr lang="en" sz="1400">
                <a:solidFill>
                  <a:schemeClr val="dk1"/>
                </a:solidFill>
              </a:rPr>
              <a:t>NITIAL</a:t>
            </a:r>
            <a:r>
              <a:rPr lang="en">
                <a:solidFill>
                  <a:schemeClr val="dk1"/>
                </a:solidFill>
              </a:rPr>
              <a:t>-P</a:t>
            </a:r>
            <a:r>
              <a:rPr lang="en" sz="1400">
                <a:solidFill>
                  <a:schemeClr val="dk1"/>
                </a:solidFill>
              </a:rPr>
              <a:t>LANNING</a:t>
            </a:r>
            <a:r>
              <a:rPr lang="en">
                <a:solidFill>
                  <a:schemeClr val="dk1"/>
                </a:solidFill>
              </a:rPr>
              <a:t>-G</a:t>
            </a:r>
            <a:r>
              <a:rPr lang="en" sz="1400">
                <a:solidFill>
                  <a:schemeClr val="dk1"/>
                </a:solidFill>
              </a:rPr>
              <a:t>RAPH</a:t>
            </a:r>
            <a:r>
              <a:rPr lang="en">
                <a:solidFill>
                  <a:schemeClr val="dk1"/>
                </a:solidFill>
              </a:rPr>
              <a:t>(</a:t>
            </a:r>
            <a:r>
              <a:rPr i="1" lang="en">
                <a:solidFill>
                  <a:schemeClr val="dk1"/>
                </a:solidFill>
              </a:rPr>
              <a:t>problem</a:t>
            </a:r>
            <a:r>
              <a:rPr lang="en">
                <a:solidFill>
                  <a:schemeClr val="dk1"/>
                </a:solidFill>
              </a:rPr>
              <a:t>)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   </a:t>
            </a:r>
            <a:r>
              <a:rPr i="1" lang="en">
                <a:solidFill>
                  <a:schemeClr val="dk1"/>
                </a:solidFill>
              </a:rPr>
              <a:t>goals</a:t>
            </a:r>
            <a:r>
              <a:rPr lang="en">
                <a:solidFill>
                  <a:schemeClr val="dk1"/>
                </a:solidFill>
              </a:rPr>
              <a:t> ← C</a:t>
            </a:r>
            <a:r>
              <a:rPr lang="en" sz="1400">
                <a:solidFill>
                  <a:schemeClr val="dk1"/>
                </a:solidFill>
              </a:rPr>
              <a:t>ONJUNCTS</a:t>
            </a:r>
            <a:r>
              <a:rPr lang="en">
                <a:solidFill>
                  <a:schemeClr val="dk1"/>
                </a:solidFill>
              </a:rPr>
              <a:t>(</a:t>
            </a:r>
            <a:r>
              <a:rPr i="1" lang="en">
                <a:solidFill>
                  <a:schemeClr val="dk1"/>
                </a:solidFill>
              </a:rPr>
              <a:t>problem</a:t>
            </a:r>
            <a:r>
              <a:rPr lang="en">
                <a:solidFill>
                  <a:schemeClr val="dk1"/>
                </a:solidFill>
              </a:rPr>
              <a:t>.G</a:t>
            </a:r>
            <a:r>
              <a:rPr lang="en" sz="1400">
                <a:solidFill>
                  <a:schemeClr val="dk1"/>
                </a:solidFill>
              </a:rPr>
              <a:t>OAL</a:t>
            </a:r>
            <a:r>
              <a:rPr lang="en">
                <a:solidFill>
                  <a:schemeClr val="dk1"/>
                </a:solidFill>
              </a:rPr>
              <a:t>)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   </a:t>
            </a:r>
            <a:r>
              <a:rPr i="1" lang="en">
                <a:solidFill>
                  <a:schemeClr val="dk1"/>
                </a:solidFill>
              </a:rPr>
              <a:t>nogoods</a:t>
            </a:r>
            <a:r>
              <a:rPr lang="en">
                <a:solidFill>
                  <a:schemeClr val="dk1"/>
                </a:solidFill>
              </a:rPr>
              <a:t> ← empty hash able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   </a:t>
            </a:r>
            <a:r>
              <a:rPr b="1" lang="en">
                <a:solidFill>
                  <a:schemeClr val="dk1"/>
                </a:solidFill>
              </a:rPr>
              <a:t>for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i="1" lang="en">
                <a:solidFill>
                  <a:schemeClr val="dk1"/>
                </a:solidFill>
              </a:rPr>
              <a:t>t</a:t>
            </a:r>
            <a:r>
              <a:rPr lang="en">
                <a:solidFill>
                  <a:schemeClr val="dk1"/>
                </a:solidFill>
              </a:rPr>
              <a:t> = 0 </a:t>
            </a:r>
            <a:r>
              <a:rPr b="1" lang="en">
                <a:solidFill>
                  <a:schemeClr val="dk1"/>
                </a:solidFill>
              </a:rPr>
              <a:t>to </a:t>
            </a:r>
            <a:r>
              <a:rPr lang="en">
                <a:solidFill>
                  <a:schemeClr val="dk1"/>
                </a:solidFill>
              </a:rPr>
              <a:t>∞ </a:t>
            </a:r>
            <a:r>
              <a:rPr b="1" lang="en">
                <a:solidFill>
                  <a:schemeClr val="dk1"/>
                </a:solidFill>
              </a:rPr>
              <a:t>do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       </a:t>
            </a:r>
            <a:r>
              <a:rPr b="1" lang="en">
                <a:solidFill>
                  <a:schemeClr val="dk1"/>
                </a:solidFill>
              </a:rPr>
              <a:t>if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i="1" lang="en">
                <a:solidFill>
                  <a:schemeClr val="dk1"/>
                </a:solidFill>
              </a:rPr>
              <a:t>goals</a:t>
            </a:r>
            <a:r>
              <a:rPr lang="en">
                <a:solidFill>
                  <a:schemeClr val="dk1"/>
                </a:solidFill>
              </a:rPr>
              <a:t> all non-mutex in S</a:t>
            </a:r>
            <a:r>
              <a:rPr baseline="-25000" lang="en">
                <a:solidFill>
                  <a:schemeClr val="dk1"/>
                </a:solidFill>
              </a:rPr>
              <a:t>t</a:t>
            </a:r>
            <a:r>
              <a:rPr lang="en">
                <a:solidFill>
                  <a:schemeClr val="dk1"/>
                </a:solidFill>
              </a:rPr>
              <a:t> of </a:t>
            </a:r>
            <a:r>
              <a:rPr i="1" lang="en">
                <a:solidFill>
                  <a:schemeClr val="dk1"/>
                </a:solidFill>
              </a:rPr>
              <a:t>graph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b="1" lang="en">
                <a:solidFill>
                  <a:schemeClr val="dk1"/>
                </a:solidFill>
              </a:rPr>
              <a:t>then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           </a:t>
            </a:r>
            <a:r>
              <a:rPr i="1" lang="en">
                <a:solidFill>
                  <a:schemeClr val="dk1"/>
                </a:solidFill>
              </a:rPr>
              <a:t>solution</a:t>
            </a:r>
            <a:r>
              <a:rPr b="1" i="1" lang="en">
                <a:solidFill>
                  <a:schemeClr val="dk1"/>
                </a:solidFill>
              </a:rPr>
              <a:t> </a:t>
            </a:r>
            <a:r>
              <a:rPr lang="en">
                <a:solidFill>
                  <a:schemeClr val="dk1"/>
                </a:solidFill>
              </a:rPr>
              <a:t>← E</a:t>
            </a:r>
            <a:r>
              <a:rPr lang="en" sz="1400">
                <a:solidFill>
                  <a:schemeClr val="dk1"/>
                </a:solidFill>
              </a:rPr>
              <a:t>XTRACT</a:t>
            </a:r>
            <a:r>
              <a:rPr lang="en">
                <a:solidFill>
                  <a:schemeClr val="dk1"/>
                </a:solidFill>
              </a:rPr>
              <a:t>-S</a:t>
            </a:r>
            <a:r>
              <a:rPr lang="en" sz="1400">
                <a:solidFill>
                  <a:schemeClr val="dk1"/>
                </a:solidFill>
              </a:rPr>
              <a:t>OLUTION</a:t>
            </a:r>
            <a:r>
              <a:rPr lang="en">
                <a:solidFill>
                  <a:schemeClr val="dk1"/>
                </a:solidFill>
              </a:rPr>
              <a:t>(</a:t>
            </a:r>
            <a:r>
              <a:rPr i="1" lang="en">
                <a:solidFill>
                  <a:schemeClr val="dk1"/>
                </a:solidFill>
              </a:rPr>
              <a:t>graph</a:t>
            </a:r>
            <a:r>
              <a:rPr lang="en">
                <a:solidFill>
                  <a:schemeClr val="dk1"/>
                </a:solidFill>
              </a:rPr>
              <a:t>, </a:t>
            </a:r>
            <a:r>
              <a:rPr i="1" lang="en">
                <a:solidFill>
                  <a:schemeClr val="dk1"/>
                </a:solidFill>
              </a:rPr>
              <a:t>goals</a:t>
            </a:r>
            <a:r>
              <a:rPr lang="en">
                <a:solidFill>
                  <a:schemeClr val="dk1"/>
                </a:solidFill>
              </a:rPr>
              <a:t>, N</a:t>
            </a:r>
            <a:r>
              <a:rPr lang="en" sz="1400">
                <a:solidFill>
                  <a:schemeClr val="dk1"/>
                </a:solidFill>
              </a:rPr>
              <a:t>UMLEVELS</a:t>
            </a:r>
            <a:r>
              <a:rPr lang="en">
                <a:solidFill>
                  <a:schemeClr val="dk1"/>
                </a:solidFill>
              </a:rPr>
              <a:t>(</a:t>
            </a:r>
            <a:r>
              <a:rPr i="1" lang="en">
                <a:solidFill>
                  <a:schemeClr val="dk1"/>
                </a:solidFill>
              </a:rPr>
              <a:t>graph</a:t>
            </a:r>
            <a:r>
              <a:rPr lang="en">
                <a:solidFill>
                  <a:schemeClr val="dk1"/>
                </a:solidFill>
              </a:rPr>
              <a:t>), </a:t>
            </a:r>
            <a:r>
              <a:rPr i="1" lang="en">
                <a:solidFill>
                  <a:schemeClr val="dk1"/>
                </a:solidFill>
              </a:rPr>
              <a:t>nogoods</a:t>
            </a:r>
            <a:r>
              <a:rPr lang="en">
                <a:solidFill>
                  <a:schemeClr val="dk1"/>
                </a:solidFill>
              </a:rPr>
              <a:t>)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           </a:t>
            </a:r>
            <a:r>
              <a:rPr b="1" lang="en">
                <a:solidFill>
                  <a:schemeClr val="dk1"/>
                </a:solidFill>
              </a:rPr>
              <a:t>if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i="1" lang="en">
                <a:solidFill>
                  <a:schemeClr val="dk1"/>
                </a:solidFill>
              </a:rPr>
              <a:t>solution</a:t>
            </a:r>
            <a:r>
              <a:rPr lang="en">
                <a:solidFill>
                  <a:schemeClr val="dk1"/>
                </a:solidFill>
              </a:rPr>
              <a:t> ≠ failure </a:t>
            </a:r>
            <a:r>
              <a:rPr b="1" lang="en">
                <a:solidFill>
                  <a:schemeClr val="dk1"/>
                </a:solidFill>
              </a:rPr>
              <a:t>then return </a:t>
            </a:r>
            <a:r>
              <a:rPr i="1" lang="en">
                <a:solidFill>
                  <a:schemeClr val="dk1"/>
                </a:solidFill>
              </a:rPr>
              <a:t>solution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       </a:t>
            </a:r>
            <a:r>
              <a:rPr b="1" lang="en">
                <a:solidFill>
                  <a:schemeClr val="dk1"/>
                </a:solidFill>
              </a:rPr>
              <a:t>if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i="1" lang="en">
                <a:solidFill>
                  <a:schemeClr val="dk1"/>
                </a:solidFill>
              </a:rPr>
              <a:t>graph</a:t>
            </a:r>
            <a:r>
              <a:rPr lang="en">
                <a:solidFill>
                  <a:schemeClr val="dk1"/>
                </a:solidFill>
              </a:rPr>
              <a:t> and </a:t>
            </a:r>
            <a:r>
              <a:rPr i="1" lang="en">
                <a:solidFill>
                  <a:schemeClr val="dk1"/>
                </a:solidFill>
              </a:rPr>
              <a:t>nogoods</a:t>
            </a:r>
            <a:r>
              <a:rPr lang="en">
                <a:solidFill>
                  <a:schemeClr val="dk1"/>
                </a:solidFill>
              </a:rPr>
              <a:t> have both leveled off </a:t>
            </a:r>
            <a:r>
              <a:rPr b="1" lang="en">
                <a:solidFill>
                  <a:schemeClr val="dk1"/>
                </a:solidFill>
              </a:rPr>
              <a:t>then return </a:t>
            </a:r>
            <a:r>
              <a:rPr lang="en">
                <a:solidFill>
                  <a:schemeClr val="dk1"/>
                </a:solidFill>
              </a:rPr>
              <a:t>failure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       </a:t>
            </a:r>
            <a:r>
              <a:rPr i="1" lang="en">
                <a:solidFill>
                  <a:schemeClr val="dk1"/>
                </a:solidFill>
              </a:rPr>
              <a:t>graph</a:t>
            </a:r>
            <a:r>
              <a:rPr lang="en">
                <a:solidFill>
                  <a:schemeClr val="dk1"/>
                </a:solidFill>
              </a:rPr>
              <a:t> ← E</a:t>
            </a:r>
            <a:r>
              <a:rPr lang="en" sz="1400">
                <a:solidFill>
                  <a:schemeClr val="dk1"/>
                </a:solidFill>
              </a:rPr>
              <a:t>XPAND</a:t>
            </a:r>
            <a:r>
              <a:rPr lang="en">
                <a:solidFill>
                  <a:schemeClr val="dk1"/>
                </a:solidFill>
              </a:rPr>
              <a:t>-G</a:t>
            </a:r>
            <a:r>
              <a:rPr lang="en" sz="1400">
                <a:solidFill>
                  <a:schemeClr val="dk1"/>
                </a:solidFill>
              </a:rPr>
              <a:t>RAPH</a:t>
            </a:r>
            <a:r>
              <a:rPr lang="en">
                <a:solidFill>
                  <a:schemeClr val="dk1"/>
                </a:solidFill>
              </a:rPr>
              <a:t>(</a:t>
            </a:r>
            <a:r>
              <a:rPr i="1" lang="en">
                <a:solidFill>
                  <a:schemeClr val="dk1"/>
                </a:solidFill>
              </a:rPr>
              <a:t>graph</a:t>
            </a:r>
            <a:r>
              <a:rPr lang="en">
                <a:solidFill>
                  <a:schemeClr val="dk1"/>
                </a:solidFill>
              </a:rPr>
              <a:t>, </a:t>
            </a:r>
            <a:r>
              <a:rPr i="1" lang="en">
                <a:solidFill>
                  <a:schemeClr val="dk1"/>
                </a:solidFill>
              </a:rPr>
              <a:t>problem</a:t>
            </a:r>
            <a:r>
              <a:rPr lang="en">
                <a:solidFill>
                  <a:schemeClr val="dk1"/>
                </a:solidFill>
              </a:rPr>
              <a:t>)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4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Simplified spare tire; some mutex links not shown</a:t>
            </a:r>
            <a:endParaRPr/>
          </a:p>
        </p:txBody>
      </p:sp>
      <p:sp>
        <p:nvSpPr>
          <p:cNvPr id="436" name="Google Shape;436;p4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p4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38" name="Google Shape;438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051099"/>
            <a:ext cx="9144001" cy="36509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4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</a:t>
            </a:r>
            <a:r>
              <a:rPr lang="en" sz="2400"/>
              <a:t>RAPH</a:t>
            </a:r>
            <a:r>
              <a:rPr lang="en"/>
              <a:t>P</a:t>
            </a:r>
            <a:r>
              <a:rPr lang="en" sz="2400"/>
              <a:t>LAN</a:t>
            </a:r>
            <a:r>
              <a:rPr lang="en"/>
              <a:t> notes</a:t>
            </a:r>
            <a:endParaRPr/>
          </a:p>
        </p:txBody>
      </p:sp>
      <p:sp>
        <p:nvSpPr>
          <p:cNvPr id="444" name="Google Shape;444;p4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Why keep expanding the graph after it has leveled off?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Because although all goal terms are present at layer S</a:t>
            </a:r>
            <a:r>
              <a:rPr baseline="-25000" lang="en"/>
              <a:t>i</a:t>
            </a:r>
            <a:r>
              <a:rPr lang="en"/>
              <a:t>, it may not be possible to achieve all of them simultaneously without a longer plan.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How does E</a:t>
            </a:r>
            <a:r>
              <a:rPr lang="en" sz="1400"/>
              <a:t>XTRACT</a:t>
            </a:r>
            <a:r>
              <a:rPr lang="en"/>
              <a:t>-S</a:t>
            </a:r>
            <a:r>
              <a:rPr lang="en" sz="1400"/>
              <a:t>OLUTION</a:t>
            </a:r>
            <a:r>
              <a:rPr lang="en"/>
              <a:t> work?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Search backward from the last layer, finding a subset of actions that satisfies the goals, and making their preconditions into new goals.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If we fail to establish a goal at level </a:t>
            </a:r>
            <a:r>
              <a:rPr i="1" lang="en"/>
              <a:t>i</a:t>
            </a:r>
            <a:r>
              <a:rPr lang="en"/>
              <a:t>, record this in the </a:t>
            </a:r>
            <a:r>
              <a:rPr i="1" lang="en"/>
              <a:t>nogoods</a:t>
            </a:r>
            <a:r>
              <a:rPr lang="en"/>
              <a:t> table so we don’t try it again.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When does the algorithm terminate?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If a solution is found.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If both the graph and the nogoods table have leveled off: report failure.</a:t>
            </a:r>
            <a:endParaRPr/>
          </a:p>
        </p:txBody>
      </p:sp>
      <p:sp>
        <p:nvSpPr>
          <p:cNvPr id="445" name="Google Shape;445;p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5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</a:t>
            </a:r>
            <a:endParaRPr/>
          </a:p>
        </p:txBody>
      </p:sp>
      <p:sp>
        <p:nvSpPr>
          <p:cNvPr id="451" name="Google Shape;451;p5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Planning</a:t>
            </a:r>
            <a:r>
              <a:rPr lang="en"/>
              <a:t> is problem solving using representations of states and actions.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Actions are defined by preconditions and add and delete lists.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There are many ways to formulate planning problems: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Constraint satisfaction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First-order logical deduction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Boolean satisfiability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State space search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Planning is an important application area for AI, with many practical applications.</a:t>
            </a:r>
            <a:endParaRPr/>
          </a:p>
        </p:txBody>
      </p:sp>
      <p:sp>
        <p:nvSpPr>
          <p:cNvPr id="452" name="Google Shape;452;p5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rocket problem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Get two packages from London to Paris. The rocket only has fuel for one flight.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Initial state: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At(rocket, london)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At(pkgA, london)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At(pkgB, london)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HasFuel(rocket)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Goal state:</a:t>
            </a:r>
            <a:r>
              <a:rPr lang="en"/>
              <a:t> (note that we don’t care about the rocket)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At(pkgA, paris)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At(pkgB, paris)</a:t>
            </a:r>
            <a:endParaRPr/>
          </a:p>
        </p:txBody>
      </p:sp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Rocket world actions: FLY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FLY(city):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  </a:t>
            </a:r>
            <a:r>
              <a:rPr i="1" lang="en"/>
              <a:t>Preconditions:</a:t>
            </a:r>
            <a:br>
              <a:rPr lang="en"/>
            </a:br>
            <a:r>
              <a:rPr lang="en"/>
              <a:t>	At(rocket, x)</a:t>
            </a:r>
            <a:br>
              <a:rPr lang="en"/>
            </a:br>
            <a:r>
              <a:rPr lang="en"/>
              <a:t>	HasFuel(rocket)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  </a:t>
            </a:r>
            <a:r>
              <a:rPr i="1" lang="en"/>
              <a:t>Add list:</a:t>
            </a:r>
            <a:br>
              <a:rPr lang="en"/>
            </a:br>
            <a:r>
              <a:rPr lang="en"/>
              <a:t>	At(rocket, city)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    </a:t>
            </a:r>
            <a:r>
              <a:rPr i="1" lang="en"/>
              <a:t>Delete list:</a:t>
            </a:r>
            <a:br>
              <a:rPr lang="en"/>
            </a:br>
            <a:r>
              <a:rPr lang="en"/>
              <a:t>	At(rocket, x)</a:t>
            </a:r>
            <a:br>
              <a:rPr lang="en"/>
            </a:br>
            <a:r>
              <a:rPr lang="en"/>
              <a:t>	HasFuel(rocket)</a:t>
            </a:r>
            <a:endParaRPr/>
          </a:p>
        </p:txBody>
      </p:sp>
      <p:sp>
        <p:nvSpPr>
          <p:cNvPr id="83" name="Google Shape;83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Rocket world actions: LOAD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LOAD(pkg):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 </a:t>
            </a:r>
            <a:r>
              <a:rPr i="1" lang="en"/>
              <a:t>Preconditions: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At(rocket, x)</a:t>
            </a:r>
            <a:br>
              <a:rPr lang="en"/>
            </a:br>
            <a:r>
              <a:rPr lang="en"/>
              <a:t>	At(pkg, x)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  </a:t>
            </a:r>
            <a:r>
              <a:rPr i="1" lang="en"/>
              <a:t>Add list:</a:t>
            </a:r>
            <a:br>
              <a:rPr lang="en"/>
            </a:br>
            <a:r>
              <a:rPr lang="en"/>
              <a:t>	Carrying(pkg)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    </a:t>
            </a:r>
            <a:r>
              <a:rPr i="1" lang="en"/>
              <a:t>Delete list:</a:t>
            </a:r>
            <a:br>
              <a:rPr lang="en"/>
            </a:br>
            <a:r>
              <a:rPr lang="en"/>
              <a:t>	At(pkg, x)  </a:t>
            </a:r>
            <a:endParaRPr/>
          </a:p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Rocket world actions: UNLOAD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</a:t>
            </a:r>
            <a:r>
              <a:rPr lang="en"/>
              <a:t>LOAD(pkg):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 </a:t>
            </a:r>
            <a:r>
              <a:rPr i="1" lang="en"/>
              <a:t>Preconditions: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At(rocket, x)</a:t>
            </a:r>
            <a:br>
              <a:rPr lang="en"/>
            </a:br>
            <a:r>
              <a:rPr lang="en"/>
              <a:t>	Carrying(pkg)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    </a:t>
            </a:r>
            <a:r>
              <a:rPr i="1" lang="en"/>
              <a:t>Add list:</a:t>
            </a:r>
            <a:br>
              <a:rPr lang="en"/>
            </a:br>
            <a:r>
              <a:rPr lang="en"/>
              <a:t>	At(pkg, x)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    </a:t>
            </a:r>
            <a:r>
              <a:rPr i="1" lang="en"/>
              <a:t>Delete list:</a:t>
            </a:r>
            <a:br>
              <a:rPr lang="en"/>
            </a:br>
            <a:r>
              <a:rPr lang="en"/>
              <a:t>	Carrying(pkg)  </a:t>
            </a:r>
            <a:endParaRPr/>
          </a:p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Bad plans</a:t>
            </a:r>
            <a:endParaRPr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FLY(london)</a:t>
            </a:r>
            <a:br>
              <a:rPr lang="en"/>
            </a:b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FLY(paris)</a:t>
            </a:r>
            <a:br>
              <a:rPr lang="en"/>
            </a:b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LOAD(pkgA)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FLY(paris)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UNLOAD(pkgA)</a:t>
            </a:r>
            <a:endParaRPr/>
          </a:p>
        </p:txBody>
      </p:sp>
      <p:sp>
        <p:nvSpPr>
          <p:cNvPr id="104" name="Google Shape;104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Optimal plan</a:t>
            </a:r>
            <a:endParaRPr/>
          </a:p>
        </p:txBody>
      </p:sp>
      <p:sp>
        <p:nvSpPr>
          <p:cNvPr id="110" name="Google Shape;110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LOAD(pkgA)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LOAD(pkgB)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FLY(paris)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UNLOAD(pkgA)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UNLOAD(pkgB)</a:t>
            </a:r>
            <a:endParaRPr/>
          </a:p>
        </p:txBody>
      </p:sp>
      <p:sp>
        <p:nvSpPr>
          <p:cNvPr id="111" name="Google Shape;111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